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7" r:id="rId1"/>
  </p:sldMasterIdLst>
  <p:sldIdLst>
    <p:sldId id="278" r:id="rId2"/>
    <p:sldId id="264" r:id="rId3"/>
    <p:sldId id="265" r:id="rId4"/>
    <p:sldId id="266" r:id="rId5"/>
    <p:sldId id="296" r:id="rId6"/>
    <p:sldId id="267" r:id="rId7"/>
    <p:sldId id="268" r:id="rId8"/>
    <p:sldId id="269" r:id="rId9"/>
    <p:sldId id="270" r:id="rId10"/>
    <p:sldId id="300" r:id="rId11"/>
    <p:sldId id="275" r:id="rId12"/>
    <p:sldId id="272" r:id="rId13"/>
    <p:sldId id="304" r:id="rId14"/>
    <p:sldId id="274" r:id="rId15"/>
    <p:sldId id="280" r:id="rId16"/>
    <p:sldId id="281" r:id="rId17"/>
    <p:sldId id="282" r:id="rId18"/>
    <p:sldId id="303" r:id="rId19"/>
    <p:sldId id="284" r:id="rId20"/>
    <p:sldId id="286" r:id="rId21"/>
    <p:sldId id="287" r:id="rId22"/>
    <p:sldId id="288" r:id="rId23"/>
    <p:sldId id="305" r:id="rId24"/>
    <p:sldId id="306" r:id="rId25"/>
    <p:sldId id="307" r:id="rId26"/>
    <p:sldId id="308" r:id="rId27"/>
    <p:sldId id="309" r:id="rId28"/>
    <p:sldId id="310" r:id="rId29"/>
    <p:sldId id="311" r:id="rId30"/>
    <p:sldId id="312" r:id="rId31"/>
    <p:sldId id="299" r:id="rId32"/>
    <p:sldId id="277" r:id="rId33"/>
    <p:sldId id="276" r:id="rId34"/>
    <p:sldId id="302" r:id="rId35"/>
    <p:sldId id="279"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219" autoAdjust="0"/>
  </p:normalViewPr>
  <p:slideViewPr>
    <p:cSldViewPr>
      <p:cViewPr>
        <p:scale>
          <a:sx n="94" d="100"/>
          <a:sy n="94" d="100"/>
        </p:scale>
        <p:origin x="-1284" y="-7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CF4BFA9-4302-4CB5-949A-2BB86A551E49}" type="datetimeFigureOut">
              <a:rPr lang="en-US" smtClean="0"/>
              <a:pPr/>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3448913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4BFA9-4302-4CB5-949A-2BB86A551E49}" type="datetimeFigureOut">
              <a:rPr lang="en-US" smtClean="0"/>
              <a:pPr/>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1117556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4BFA9-4302-4CB5-949A-2BB86A551E49}" type="datetimeFigureOut">
              <a:rPr lang="en-US" smtClean="0"/>
              <a:pPr/>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B27F64-1D04-4D3B-BD94-2C86F4BA1710}" type="slidenum">
              <a:rPr lang="en-US" smtClean="0"/>
              <a:pPr/>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025564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4BFA9-4302-4CB5-949A-2BB86A551E49}" type="datetimeFigureOut">
              <a:rPr lang="en-US" smtClean="0"/>
              <a:pPr/>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26706456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4BFA9-4302-4CB5-949A-2BB86A551E49}" type="datetimeFigureOut">
              <a:rPr lang="en-US" smtClean="0"/>
              <a:pPr/>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B27F64-1D04-4D3B-BD94-2C86F4BA1710}" type="slidenum">
              <a:rPr lang="en-US" smtClean="0"/>
              <a:pPr/>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75043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4BFA9-4302-4CB5-949A-2BB86A551E49}" type="datetimeFigureOut">
              <a:rPr lang="en-US" smtClean="0"/>
              <a:pPr/>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2793975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F4BFA9-4302-4CB5-949A-2BB86A551E49}" type="datetimeFigureOut">
              <a:rPr lang="en-US" smtClean="0"/>
              <a:pPr/>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10257476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F4BFA9-4302-4CB5-949A-2BB86A551E49}" type="datetimeFigureOut">
              <a:rPr lang="en-US" smtClean="0"/>
              <a:pPr/>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1034078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F4BFA9-4302-4CB5-949A-2BB86A551E49}" type="datetimeFigureOut">
              <a:rPr lang="en-US" smtClean="0"/>
              <a:pPr/>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1363761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F4BFA9-4302-4CB5-949A-2BB86A551E49}" type="datetimeFigureOut">
              <a:rPr lang="en-US" smtClean="0"/>
              <a:pPr/>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3810871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CF4BFA9-4302-4CB5-949A-2BB86A551E49}" type="datetimeFigureOut">
              <a:rPr lang="en-US" smtClean="0"/>
              <a:pPr/>
              <a:t>9/27/2022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3400349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CF4BFA9-4302-4CB5-949A-2BB86A551E49}" type="datetimeFigureOut">
              <a:rPr lang="en-US" smtClean="0"/>
              <a:pPr/>
              <a:t>9/27/2022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2751884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CF4BFA9-4302-4CB5-949A-2BB86A551E49}" type="datetimeFigureOut">
              <a:rPr lang="en-US" smtClean="0"/>
              <a:pPr/>
              <a:t>9/27/2022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1625124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F4BFA9-4302-4CB5-949A-2BB86A551E49}" type="datetimeFigureOut">
              <a:rPr lang="en-US" smtClean="0"/>
              <a:pPr/>
              <a:t>9/27/2022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3509974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CF4BFA9-4302-4CB5-949A-2BB86A551E49}" type="datetimeFigureOut">
              <a:rPr lang="en-US" smtClean="0"/>
              <a:pPr/>
              <a:t>9/27/2022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21068717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CF4BFA9-4302-4CB5-949A-2BB86A551E49}" type="datetimeFigureOut">
              <a:rPr lang="en-US" smtClean="0"/>
              <a:pPr/>
              <a:t>9/27/2022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B27F64-1D04-4D3B-BD94-2C86F4BA1710}" type="slidenum">
              <a:rPr lang="en-US" smtClean="0"/>
              <a:pPr/>
              <a:t>‹#›</a:t>
            </a:fld>
            <a:endParaRPr lang="en-US"/>
          </a:p>
        </p:txBody>
      </p:sp>
    </p:spTree>
    <p:extLst>
      <p:ext uri="{BB962C8B-B14F-4D97-AF65-F5344CB8AC3E}">
        <p14:creationId xmlns:p14="http://schemas.microsoft.com/office/powerpoint/2010/main" val="171925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CF4BFA9-4302-4CB5-949A-2BB86A551E49}" type="datetimeFigureOut">
              <a:rPr lang="en-US" smtClean="0"/>
              <a:pPr/>
              <a:t>9/27/2022</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0BB27F64-1D04-4D3B-BD94-2C86F4BA1710}" type="slidenum">
              <a:rPr lang="en-US" smtClean="0"/>
              <a:pPr/>
              <a:t>‹#›</a:t>
            </a:fld>
            <a:endParaRPr lang="en-US"/>
          </a:p>
        </p:txBody>
      </p:sp>
    </p:spTree>
    <p:extLst>
      <p:ext uri="{BB962C8B-B14F-4D97-AF65-F5344CB8AC3E}">
        <p14:creationId xmlns:p14="http://schemas.microsoft.com/office/powerpoint/2010/main" val="2539265163"/>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youtube.com/watch?v=qk8nJmIRbxk" TargetMode="External"/><Relationship Id="rId2" Type="http://schemas.openxmlformats.org/officeDocument/2006/relationships/hyperlink" Target="https://bootstrapmade.com/" TargetMode="External"/><Relationship Id="rId1" Type="http://schemas.openxmlformats.org/officeDocument/2006/relationships/slideLayout" Target="../slideLayouts/slideLayout2.xml"/><Relationship Id="rId5" Type="http://schemas.openxmlformats.org/officeDocument/2006/relationships/hyperlink" Target="https://reactjs.org/docs/https:/github.com/javaee/tutorial-examples" TargetMode="External"/><Relationship Id="rId4" Type="http://schemas.openxmlformats.org/officeDocument/2006/relationships/hyperlink" Target="https://www.youtube.com/watch?v=l0J-Edn76js&amp;ab_channel=LearnCodeWithDurgesh"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6928"/>
            <a:ext cx="7067128" cy="3070634"/>
          </a:xfrm>
        </p:spPr>
        <p:txBody>
          <a:bodyPr>
            <a:normAutofit/>
          </a:bodyPr>
          <a:lstStyle/>
          <a:p>
            <a:pPr algn="ctr"/>
            <a:r>
              <a:rPr lang="en-US" b="1" dirty="0">
                <a:latin typeface="Times New Roman" panose="02020603050405020304" pitchFamily="18" charset="0"/>
                <a:cs typeface="Times New Roman" panose="02020603050405020304" pitchFamily="18" charset="0"/>
              </a:rPr>
              <a:t/>
            </a: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
            </a: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
            </a:r>
            <a:br>
              <a:rPr lang="en-US" b="1" dirty="0">
                <a:latin typeface="Times New Roman" panose="02020603050405020304" pitchFamily="18" charset="0"/>
                <a:cs typeface="Times New Roman" panose="02020603050405020304" pitchFamily="18" charset="0"/>
              </a:rPr>
            </a:br>
            <a:r>
              <a:rPr lang="en-US" b="1" dirty="0" smtClean="0">
                <a:latin typeface="Times New Roman" panose="02020603050405020304" pitchFamily="18" charset="0"/>
                <a:cs typeface="Times New Roman" panose="02020603050405020304" pitchFamily="18" charset="0"/>
              </a:rPr>
              <a:t>ONLINE HOME SERVICES</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57200" y="3500438"/>
            <a:ext cx="6563072" cy="2808882"/>
          </a:xfrm>
        </p:spPr>
        <p:txBody>
          <a:bodyPr/>
          <a:lstStyle/>
          <a:p>
            <a:pPr>
              <a:buNone/>
            </a:pPr>
            <a:endParaRPr lang="en-US" b="1" dirty="0"/>
          </a:p>
          <a:p>
            <a:pPr>
              <a:buNone/>
            </a:pPr>
            <a:r>
              <a:rPr lang="en-US" sz="2400" b="1" dirty="0">
                <a:solidFill>
                  <a:schemeClr val="accent4">
                    <a:lumMod val="75000"/>
                  </a:schemeClr>
                </a:solidFill>
              </a:rPr>
              <a:t>Presented By : -</a:t>
            </a:r>
          </a:p>
          <a:p>
            <a:pPr>
              <a:buNone/>
            </a:pPr>
            <a:endParaRPr lang="en-US" sz="2400" b="1" dirty="0">
              <a:solidFill>
                <a:schemeClr val="accent4">
                  <a:lumMod val="75000"/>
                </a:schemeClr>
              </a:solidFill>
            </a:endParaRPr>
          </a:p>
          <a:p>
            <a:pPr>
              <a:buNone/>
            </a:pPr>
            <a:r>
              <a:rPr lang="en-US" b="1" dirty="0"/>
              <a:t>GROUP NO :- </a:t>
            </a:r>
            <a:r>
              <a:rPr lang="en-US" b="1" dirty="0" smtClean="0"/>
              <a:t>G2</a:t>
            </a:r>
            <a:r>
              <a:rPr lang="en-US" b="1" dirty="0" smtClean="0">
                <a:latin typeface="Arial" pitchFamily="34" charset="0"/>
                <a:cs typeface="Arial" pitchFamily="34" charset="0"/>
              </a:rPr>
              <a:t>4</a:t>
            </a:r>
            <a:endParaRPr lang="en-US" b="1" dirty="0"/>
          </a:p>
          <a:p>
            <a:pPr marL="514350" indent="-514350">
              <a:buFont typeface="Wingdings" pitchFamily="2" charset="2"/>
              <a:buChar char="Ø"/>
            </a:pPr>
            <a:r>
              <a:rPr lang="en-US" dirty="0" smtClean="0">
                <a:latin typeface="Times New Roman" panose="02020603050405020304" pitchFamily="18" charset="0"/>
                <a:cs typeface="Times New Roman" panose="02020603050405020304" pitchFamily="18" charset="0"/>
              </a:rPr>
              <a:t>Kanchanmala Barwade(223033)</a:t>
            </a:r>
            <a:endParaRPr lang="en-US" dirty="0">
              <a:latin typeface="Times New Roman" panose="02020603050405020304" pitchFamily="18" charset="0"/>
              <a:cs typeface="Times New Roman" panose="02020603050405020304" pitchFamily="18" charset="0"/>
            </a:endParaRPr>
          </a:p>
          <a:p>
            <a:pPr marL="514350" indent="-514350">
              <a:buFont typeface="Wingdings" pitchFamily="2" charset="2"/>
              <a:buChar char="Ø"/>
            </a:pPr>
            <a:r>
              <a:rPr lang="en-US" dirty="0" err="1" smtClean="0">
                <a:latin typeface="Times New Roman" panose="02020603050405020304" pitchFamily="18" charset="0"/>
                <a:cs typeface="Times New Roman" panose="02020603050405020304" pitchFamily="18" charset="0"/>
              </a:rPr>
              <a:t>Kamaksha</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Puri</a:t>
            </a:r>
            <a:r>
              <a:rPr lang="en-US" dirty="0" smtClean="0"/>
              <a:t>(223160)</a:t>
            </a:r>
            <a:endParaRPr lang="en-US" dirty="0">
              <a:latin typeface="Times New Roman" panose="02020603050405020304" pitchFamily="18" charset="0"/>
              <a:cs typeface="Times New Roman" panose="02020603050405020304" pitchFamily="18" charset="0"/>
            </a:endParaRPr>
          </a:p>
        </p:txBody>
      </p:sp>
      <p:pic>
        <p:nvPicPr>
          <p:cNvPr id="4" name="object 7">
            <a:extLst>
              <a:ext uri="{FF2B5EF4-FFF2-40B4-BE49-F238E27FC236}">
                <a16:creationId xmlns="" xmlns:a16="http://schemas.microsoft.com/office/drawing/2014/main" id="{0D16B62F-04FD-907F-034B-9D35EDFB6C2A}"/>
              </a:ext>
            </a:extLst>
          </p:cNvPr>
          <p:cNvPicPr/>
          <p:nvPr/>
        </p:nvPicPr>
        <p:blipFill>
          <a:blip r:embed="rId2" cstate="print"/>
          <a:stretch>
            <a:fillRect/>
          </a:stretch>
        </p:blipFill>
        <p:spPr>
          <a:xfrm>
            <a:off x="5076056" y="286928"/>
            <a:ext cx="1944216" cy="1243583"/>
          </a:xfrm>
          <a:prstGeom prst="rect">
            <a:avLst/>
          </a:prstGeom>
        </p:spPr>
      </p:pic>
      <p:pic>
        <p:nvPicPr>
          <p:cNvPr id="5" name="object 6">
            <a:extLst>
              <a:ext uri="{FF2B5EF4-FFF2-40B4-BE49-F238E27FC236}">
                <a16:creationId xmlns="" xmlns:a16="http://schemas.microsoft.com/office/drawing/2014/main" id="{34A9E29D-431E-D6FE-89E1-A72860361157}"/>
              </a:ext>
            </a:extLst>
          </p:cNvPr>
          <p:cNvPicPr/>
          <p:nvPr/>
        </p:nvPicPr>
        <p:blipFill>
          <a:blip r:embed="rId3" cstate="print"/>
          <a:stretch>
            <a:fillRect/>
          </a:stretch>
        </p:blipFill>
        <p:spPr>
          <a:xfrm>
            <a:off x="539552" y="286928"/>
            <a:ext cx="1712976" cy="1335511"/>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E5059031-5C2D-8519-05ED-B59AE65CC768}"/>
              </a:ext>
            </a:extLst>
          </p:cNvPr>
          <p:cNvSpPr>
            <a:spLocks noGrp="1"/>
          </p:cNvSpPr>
          <p:nvPr>
            <p:ph idx="1"/>
          </p:nvPr>
        </p:nvSpPr>
        <p:spPr>
          <a:xfrm>
            <a:off x="899592" y="1628800"/>
            <a:ext cx="6347714" cy="3880773"/>
          </a:xfrm>
        </p:spPr>
        <p:txBody>
          <a:bodyPr/>
          <a:lstStyle/>
          <a:p>
            <a:pPr marL="0" indent="0" algn="ctr">
              <a:buNone/>
            </a:pPr>
            <a:endParaRPr lang="en-US" dirty="0"/>
          </a:p>
          <a:p>
            <a:pPr marL="0" indent="0" algn="ctr">
              <a:buNone/>
            </a:pPr>
            <a:endParaRPr lang="en-US" dirty="0"/>
          </a:p>
          <a:p>
            <a:pPr marL="0" indent="0" algn="ctr">
              <a:buNone/>
            </a:pPr>
            <a:endParaRPr lang="en-US" dirty="0"/>
          </a:p>
          <a:p>
            <a:pPr marL="0" indent="0" algn="ctr">
              <a:buNone/>
            </a:pPr>
            <a:r>
              <a:rPr lang="en-US" sz="6000" b="1" dirty="0">
                <a:solidFill>
                  <a:schemeClr val="accent4">
                    <a:lumMod val="75000"/>
                  </a:schemeClr>
                </a:solidFill>
                <a:latin typeface="Times New Roman" panose="02020603050405020304" pitchFamily="18" charset="0"/>
                <a:cs typeface="Times New Roman" panose="02020603050405020304" pitchFamily="18" charset="0"/>
              </a:rPr>
              <a:t>UML Diagrams</a:t>
            </a:r>
            <a:endParaRPr lang="en-IN" sz="6000" b="1" dirty="0">
              <a:solidFill>
                <a:schemeClr val="accent4">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99080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285728"/>
            <a:ext cx="8229600" cy="1143000"/>
          </a:xfrm>
        </p:spPr>
        <p:txBody>
          <a:bodyPr/>
          <a:lstStyle/>
          <a:p>
            <a:r>
              <a:rPr lang="en-US" b="1" dirty="0">
                <a:solidFill>
                  <a:schemeClr val="accent4">
                    <a:lumMod val="75000"/>
                  </a:schemeClr>
                </a:solidFill>
              </a:rPr>
              <a:t>Flow DIAGRAM</a:t>
            </a:r>
          </a:p>
        </p:txBody>
      </p:sp>
      <p:pic>
        <p:nvPicPr>
          <p:cNvPr id="5" name="Picture 4" descr="E:\IACSD\Project\UML\FlowDig.jpg"/>
          <p:cNvPicPr/>
          <p:nvPr/>
        </p:nvPicPr>
        <p:blipFill>
          <a:blip r:embed="rId2">
            <a:extLst>
              <a:ext uri="{28A0092B-C50C-407E-A947-70E740481C1C}">
                <a14:useLocalDpi xmlns:a14="http://schemas.microsoft.com/office/drawing/2010/main" val="0"/>
              </a:ext>
            </a:extLst>
          </a:blip>
          <a:srcRect/>
          <a:stretch>
            <a:fillRect/>
          </a:stretch>
        </p:blipFill>
        <p:spPr bwMode="auto">
          <a:xfrm>
            <a:off x="1835696" y="908720"/>
            <a:ext cx="5221005" cy="5688632"/>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290"/>
            <a:ext cx="8229600" cy="1285884"/>
          </a:xfrm>
        </p:spPr>
        <p:txBody>
          <a:bodyPr/>
          <a:lstStyle/>
          <a:p>
            <a:r>
              <a:rPr lang="en-US" b="1" dirty="0">
                <a:solidFill>
                  <a:schemeClr val="accent4">
                    <a:lumMod val="75000"/>
                  </a:schemeClr>
                </a:solidFill>
              </a:rPr>
              <a:t>USE CASE DIAGRAM</a:t>
            </a:r>
          </a:p>
        </p:txBody>
      </p:sp>
      <p:sp>
        <p:nvSpPr>
          <p:cNvPr id="3" name="Content Placeholder 2"/>
          <p:cNvSpPr>
            <a:spLocks noGrp="1"/>
          </p:cNvSpPr>
          <p:nvPr>
            <p:ph idx="1"/>
          </p:nvPr>
        </p:nvSpPr>
        <p:spPr>
          <a:xfrm>
            <a:off x="457200" y="1500174"/>
            <a:ext cx="8229600" cy="416658"/>
          </a:xfrm>
        </p:spPr>
        <p:txBody>
          <a:bodyPr/>
          <a:lstStyle/>
          <a:p>
            <a:pPr>
              <a:buNone/>
            </a:pPr>
            <a:r>
              <a:rPr lang="en-US" b="1" dirty="0">
                <a:latin typeface="Times New Roman" panose="02020603050405020304" pitchFamily="18" charset="0"/>
                <a:cs typeface="Times New Roman" panose="02020603050405020304" pitchFamily="18" charset="0"/>
              </a:rPr>
              <a:t>Use Case </a:t>
            </a:r>
            <a:r>
              <a:rPr lang="en-US" b="1" dirty="0" smtClean="0">
                <a:latin typeface="Times New Roman" panose="02020603050405020304" pitchFamily="18" charset="0"/>
                <a:cs typeface="Times New Roman" panose="02020603050405020304" pitchFamily="18" charset="0"/>
              </a:rPr>
              <a:t>Diagram</a:t>
            </a:r>
            <a:endParaRPr lang="en-US" b="1" dirty="0">
              <a:latin typeface="Times New Roman" panose="02020603050405020304" pitchFamily="18" charset="0"/>
              <a:cs typeface="Times New Roman" panose="02020603050405020304" pitchFamily="18" charset="0"/>
            </a:endParaRPr>
          </a:p>
          <a:p>
            <a:pPr>
              <a:buNone/>
            </a:pPr>
            <a:endParaRPr lang="en-US" dirty="0"/>
          </a:p>
        </p:txBody>
      </p:sp>
      <p:pic>
        <p:nvPicPr>
          <p:cNvPr id="5" name="Picture 4" descr="E:\IACSD\Project\UML\Usecase.jpg"/>
          <p:cNvPicPr/>
          <p:nvPr/>
        </p:nvPicPr>
        <p:blipFill>
          <a:blip r:embed="rId2">
            <a:extLst>
              <a:ext uri="{28A0092B-C50C-407E-A947-70E740481C1C}">
                <a14:useLocalDpi xmlns:a14="http://schemas.microsoft.com/office/drawing/2010/main" val="0"/>
              </a:ext>
            </a:extLst>
          </a:blip>
          <a:srcRect/>
          <a:stretch>
            <a:fillRect/>
          </a:stretch>
        </p:blipFill>
        <p:spPr bwMode="auto">
          <a:xfrm>
            <a:off x="1619672" y="2060848"/>
            <a:ext cx="4464496" cy="4536504"/>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65AC42E-916E-3265-EBBA-6852E1AF8051}"/>
              </a:ext>
            </a:extLst>
          </p:cNvPr>
          <p:cNvSpPr>
            <a:spLocks noGrp="1"/>
          </p:cNvSpPr>
          <p:nvPr>
            <p:ph type="title"/>
          </p:nvPr>
        </p:nvSpPr>
        <p:spPr/>
        <p:txBody>
          <a:bodyPr/>
          <a:lstStyle/>
          <a:p>
            <a:r>
              <a:rPr lang="en-US" b="1" dirty="0" smtClean="0">
                <a:solidFill>
                  <a:schemeClr val="accent4">
                    <a:lumMod val="75000"/>
                  </a:schemeClr>
                </a:solidFill>
              </a:rPr>
              <a:t>Data Flow Diagram</a:t>
            </a:r>
            <a:endParaRPr lang="en-IN" dirty="0">
              <a:solidFill>
                <a:schemeClr val="accent4">
                  <a:lumMod val="75000"/>
                </a:schemeClr>
              </a:solidFill>
            </a:endParaRPr>
          </a:p>
        </p:txBody>
      </p:sp>
      <p:pic>
        <p:nvPicPr>
          <p:cNvPr id="6" name="Picture 5" descr="E:\IACSD\Project\UML\ContestDFD.jpg"/>
          <p:cNvPicPr/>
          <p:nvPr/>
        </p:nvPicPr>
        <p:blipFill>
          <a:blip r:embed="rId2">
            <a:extLst>
              <a:ext uri="{28A0092B-C50C-407E-A947-70E740481C1C}">
                <a14:useLocalDpi xmlns:a14="http://schemas.microsoft.com/office/drawing/2010/main" val="0"/>
              </a:ext>
            </a:extLst>
          </a:blip>
          <a:srcRect/>
          <a:stretch>
            <a:fillRect/>
          </a:stretch>
        </p:blipFill>
        <p:spPr bwMode="auto">
          <a:xfrm>
            <a:off x="611560" y="2564904"/>
            <a:ext cx="6696744" cy="3312368"/>
          </a:xfrm>
          <a:prstGeom prst="rect">
            <a:avLst/>
          </a:prstGeom>
          <a:noFill/>
          <a:ln>
            <a:noFill/>
          </a:ln>
        </p:spPr>
      </p:pic>
    </p:spTree>
    <p:extLst>
      <p:ext uri="{BB962C8B-B14F-4D97-AF65-F5344CB8AC3E}">
        <p14:creationId xmlns:p14="http://schemas.microsoft.com/office/powerpoint/2010/main" val="41800407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8604"/>
            <a:ext cx="8229600" cy="928694"/>
          </a:xfrm>
        </p:spPr>
        <p:txBody>
          <a:bodyPr/>
          <a:lstStyle/>
          <a:p>
            <a:r>
              <a:rPr lang="en-US" b="1" dirty="0">
                <a:solidFill>
                  <a:schemeClr val="accent4">
                    <a:lumMod val="75000"/>
                  </a:schemeClr>
                </a:solidFill>
              </a:rPr>
              <a:t>E-R DIAGRAM</a:t>
            </a:r>
          </a:p>
        </p:txBody>
      </p:sp>
      <p:pic>
        <p:nvPicPr>
          <p:cNvPr id="17410" name="Picture 2" descr="E:\IACSD\Project\ERD\ERD_update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268760"/>
            <a:ext cx="7463244" cy="5400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803176"/>
          </a:xfrm>
        </p:spPr>
        <p:txBody>
          <a:bodyPr>
            <a:normAutofit fontScale="90000"/>
          </a:bodyPr>
          <a:lstStyle/>
          <a:p>
            <a:pPr marL="742950" lvl="1" indent="-285750" fontAlgn="base">
              <a:lnSpc>
                <a:spcPct val="115000"/>
              </a:lnSpc>
              <a:spcAft>
                <a:spcPts val="1075"/>
              </a:spcAft>
              <a:tabLst>
                <a:tab pos="914400" algn="l"/>
              </a:tabLst>
            </a:pPr>
            <a:r>
              <a:rPr lang="en-US" sz="3200" dirty="0">
                <a:solidFill>
                  <a:srgbClr val="000000"/>
                </a:solidFill>
                <a:latin typeface="Times New Roman"/>
                <a:ea typeface="Times New Roman"/>
                <a:cs typeface="Mangal"/>
              </a:rPr>
              <a:t>1. Home page</a:t>
            </a:r>
            <a:r>
              <a:rPr lang="en-US" sz="1400" dirty="0">
                <a:latin typeface="Cambria"/>
                <a:ea typeface="Cambria"/>
                <a:cs typeface="Mangal"/>
              </a:rPr>
              <a:t/>
            </a:r>
            <a:br>
              <a:rPr lang="en-US" sz="1400" dirty="0">
                <a:latin typeface="Cambria"/>
                <a:ea typeface="Cambria"/>
                <a:cs typeface="Mangal"/>
              </a:rPr>
            </a:br>
            <a:endParaRPr lang="en-US" dirty="0"/>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4073" b="7521"/>
          <a:stretch/>
        </p:blipFill>
        <p:spPr bwMode="auto">
          <a:xfrm>
            <a:off x="784" y="1196752"/>
            <a:ext cx="8891696" cy="52565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742950" lvl="1" indent="-285750" fontAlgn="base">
              <a:lnSpc>
                <a:spcPct val="115000"/>
              </a:lnSpc>
              <a:spcAft>
                <a:spcPts val="1075"/>
              </a:spcAft>
              <a:tabLst>
                <a:tab pos="914400" algn="l"/>
              </a:tabLst>
            </a:pPr>
            <a:r>
              <a:rPr lang="en-US" sz="3200" dirty="0">
                <a:solidFill>
                  <a:srgbClr val="000000"/>
                </a:solidFill>
                <a:latin typeface="Times New Roman"/>
                <a:ea typeface="Times New Roman"/>
                <a:cs typeface="Mangal"/>
              </a:rPr>
              <a:t>2. Home Page</a:t>
            </a:r>
            <a:endParaRPr lang="en-US" sz="3200" dirty="0">
              <a:latin typeface="Cambria"/>
              <a:ea typeface="Cambria"/>
              <a:cs typeface="Mangal"/>
            </a:endParaRPr>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8106"/>
          <a:stretch/>
        </p:blipFill>
        <p:spPr bwMode="auto">
          <a:xfrm>
            <a:off x="179512" y="1340768"/>
            <a:ext cx="7848872" cy="41044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742950" lvl="1" indent="-285750" fontAlgn="base">
              <a:lnSpc>
                <a:spcPct val="115000"/>
              </a:lnSpc>
              <a:spcAft>
                <a:spcPts val="1075"/>
              </a:spcAft>
              <a:tabLst>
                <a:tab pos="914400" algn="l"/>
              </a:tabLst>
            </a:pPr>
            <a:r>
              <a:rPr lang="en-US" sz="3200" dirty="0">
                <a:solidFill>
                  <a:srgbClr val="000000"/>
                </a:solidFill>
                <a:latin typeface="Times New Roman"/>
                <a:ea typeface="Times New Roman"/>
                <a:cs typeface="Mangal"/>
              </a:rPr>
              <a:t>3. Registration Page</a:t>
            </a:r>
            <a:r>
              <a:rPr lang="en-US" sz="1400" dirty="0">
                <a:latin typeface="Cambria"/>
                <a:ea typeface="Cambria"/>
                <a:cs typeface="Mangal"/>
              </a:rPr>
              <a:t/>
            </a:r>
            <a:br>
              <a:rPr lang="en-US" sz="1400" dirty="0">
                <a:latin typeface="Cambria"/>
                <a:ea typeface="Cambria"/>
                <a:cs typeface="Mangal"/>
              </a:rPr>
            </a:br>
            <a:endParaRPr lang="en-US" dirty="0"/>
          </a:p>
        </p:txBody>
      </p:sp>
      <p:pic>
        <p:nvPicPr>
          <p:cNvPr id="3075"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b="9335"/>
          <a:stretch/>
        </p:blipFill>
        <p:spPr bwMode="auto">
          <a:xfrm>
            <a:off x="179512" y="1484784"/>
            <a:ext cx="8503928" cy="43368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BA8E1CB-0E96-9143-8E0C-7FA5CC11BDB7}"/>
              </a:ext>
            </a:extLst>
          </p:cNvPr>
          <p:cNvSpPr>
            <a:spLocks noGrp="1"/>
          </p:cNvSpPr>
          <p:nvPr>
            <p:ph type="title"/>
          </p:nvPr>
        </p:nvSpPr>
        <p:spPr/>
        <p:txBody>
          <a:bodyPr/>
          <a:lstStyle/>
          <a:p>
            <a:r>
              <a:rPr lang="en-US" sz="3600" dirty="0">
                <a:solidFill>
                  <a:schemeClr val="tx1"/>
                </a:solidFill>
              </a:rPr>
              <a:t>Customer Registration Email confirmation</a:t>
            </a:r>
            <a:endParaRPr lang="en-IN" dirty="0">
              <a:solidFill>
                <a:schemeClr val="tx1"/>
              </a:solidFill>
            </a:endParaRPr>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3700" b="7730"/>
          <a:stretch/>
        </p:blipFill>
        <p:spPr bwMode="auto">
          <a:xfrm>
            <a:off x="395536" y="2021841"/>
            <a:ext cx="8215895" cy="4236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4941201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lgn="l" rtl="0">
              <a:spcBef>
                <a:spcPct val="0"/>
              </a:spcBef>
            </a:pPr>
            <a:r>
              <a:rPr lang="en-US" sz="3200" dirty="0">
                <a:latin typeface="Times New Roman" pitchFamily="18" charset="0"/>
                <a:cs typeface="Times New Roman" pitchFamily="18" charset="0"/>
              </a:rPr>
              <a:t>5. Customer Login</a:t>
            </a:r>
            <a:r>
              <a:rPr lang="en-US" sz="1400" dirty="0"/>
              <a:t/>
            </a:r>
            <a:br>
              <a:rPr lang="en-US" sz="1400" dirty="0"/>
            </a:br>
            <a:endParaRPr lang="en-US" dirty="0"/>
          </a:p>
        </p:txBody>
      </p:sp>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 t="3613" r="1025" b="8416"/>
          <a:stretch/>
        </p:blipFill>
        <p:spPr bwMode="auto">
          <a:xfrm>
            <a:off x="381328" y="1412776"/>
            <a:ext cx="7803584" cy="45922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accent4">
                    <a:lumMod val="75000"/>
                  </a:schemeClr>
                </a:solidFill>
              </a:rPr>
              <a:t>INTRODUCTION</a:t>
            </a:r>
            <a:endParaRPr lang="en-US" b="1" dirty="0">
              <a:solidFill>
                <a:schemeClr val="accent4">
                  <a:lumMod val="75000"/>
                </a:schemeClr>
              </a:solidFill>
            </a:endParaRPr>
          </a:p>
        </p:txBody>
      </p:sp>
      <p:sp>
        <p:nvSpPr>
          <p:cNvPr id="3" name="Content Placeholder 2"/>
          <p:cNvSpPr>
            <a:spLocks noGrp="1"/>
          </p:cNvSpPr>
          <p:nvPr>
            <p:ph idx="1"/>
          </p:nvPr>
        </p:nvSpPr>
        <p:spPr>
          <a:xfrm>
            <a:off x="251520" y="1412776"/>
            <a:ext cx="7023724" cy="4680520"/>
          </a:xfrm>
        </p:spPr>
        <p:txBody>
          <a:bodyPr>
            <a:normAutofit fontScale="55000" lnSpcReduction="20000"/>
          </a:bodyPr>
          <a:lstStyle/>
          <a:p>
            <a:pPr marL="63500" marR="67310" algn="just">
              <a:lnSpc>
                <a:spcPct val="115000"/>
              </a:lnSpc>
              <a:spcBef>
                <a:spcPts val="975"/>
              </a:spcBef>
            </a:pPr>
            <a:r>
              <a:rPr lang="en-US" sz="3800" dirty="0">
                <a:latin typeface="Times New Roman" panose="02020603050405020304" pitchFamily="18" charset="0"/>
                <a:ea typeface="Calibri" panose="020F0502020204030204" pitchFamily="34" charset="0"/>
              </a:rPr>
              <a:t>Generally in houses we require so many different services like painting houses, housekeeping, gardening etc. For all above services previously we need to go to service provider and they will charge according to their own standard and in that business there is no transparency and no customer satisfaction. For this our Online Home Services is the best solution.</a:t>
            </a:r>
          </a:p>
          <a:p>
            <a:pPr marL="63500" marR="67310" algn="just">
              <a:lnSpc>
                <a:spcPct val="115000"/>
              </a:lnSpc>
              <a:spcBef>
                <a:spcPts val="975"/>
              </a:spcBef>
            </a:pPr>
            <a:r>
              <a:rPr lang="en-US" sz="3800" dirty="0">
                <a:latin typeface="Times New Roman" panose="02020603050405020304" pitchFamily="18" charset="0"/>
                <a:ea typeface="Calibri" panose="020F0502020204030204" pitchFamily="34" charset="0"/>
              </a:rPr>
              <a:t>Online Home Services (OHS) is intended to provide solutions for customer using a single path named Internet. It will allow the admin to share the details that are required to customer and the customer can receive it from the same platform. An administrator plays an important role by making a service available for the customer and maintain the records.</a:t>
            </a:r>
          </a:p>
          <a:p>
            <a:pPr marL="63500" marR="67310" algn="just">
              <a:lnSpc>
                <a:spcPct val="115000"/>
              </a:lnSpc>
              <a:spcBef>
                <a:spcPts val="975"/>
              </a:spcBef>
              <a:spcAft>
                <a:spcPts val="0"/>
              </a:spcAft>
            </a:pPr>
            <a:endParaRPr lang="en-IN" sz="1800" dirty="0">
              <a:effectLst/>
              <a:latin typeface="Calibri" panose="020F0502020204030204" pitchFamily="34" charset="0"/>
              <a:ea typeface="Calibri" panose="020F0502020204030204" pitchFamily="34"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7058745" cy="1320800"/>
          </a:xfrm>
        </p:spPr>
        <p:txBody>
          <a:bodyPr>
            <a:normAutofit/>
          </a:bodyPr>
          <a:lstStyle/>
          <a:p>
            <a:pPr lvl="1" fontAlgn="base"/>
            <a:r>
              <a:rPr lang="en-US" sz="3200" dirty="0">
                <a:latin typeface="Times New Roman" pitchFamily="18" charset="0"/>
                <a:cs typeface="Times New Roman" pitchFamily="18" charset="0"/>
              </a:rPr>
              <a:t>7. </a:t>
            </a:r>
            <a:r>
              <a:rPr lang="en-US" sz="3200" dirty="0" smtClean="0">
                <a:latin typeface="Times New Roman" pitchFamily="18" charset="0"/>
                <a:cs typeface="Times New Roman" pitchFamily="18" charset="0"/>
              </a:rPr>
              <a:t>Available Services</a:t>
            </a:r>
            <a:endParaRPr lang="en-US" sz="3200" dirty="0">
              <a:latin typeface="Times New Roman" pitchFamily="18" charset="0"/>
              <a:cs typeface="Times New Roman" pitchFamily="18" charset="0"/>
            </a:endParaRPr>
          </a:p>
        </p:txBody>
      </p:sp>
      <p:pic>
        <p:nvPicPr>
          <p:cNvPr id="614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r="1254" b="8081"/>
          <a:stretch/>
        </p:blipFill>
        <p:spPr bwMode="auto">
          <a:xfrm>
            <a:off x="395537" y="1988841"/>
            <a:ext cx="8270944" cy="43306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fontAlgn="base"/>
            <a:r>
              <a:rPr lang="en-US" sz="3200" dirty="0">
                <a:latin typeface="Times New Roman" pitchFamily="18" charset="0"/>
                <a:cs typeface="Times New Roman" pitchFamily="18" charset="0"/>
              </a:rPr>
              <a:t>8. </a:t>
            </a:r>
            <a:r>
              <a:rPr lang="en-US" sz="3200" dirty="0" smtClean="0">
                <a:latin typeface="Times New Roman" pitchFamily="18" charset="0"/>
                <a:cs typeface="Times New Roman" pitchFamily="18" charset="0"/>
              </a:rPr>
              <a:t>Book Service</a:t>
            </a:r>
            <a:endParaRPr lang="en-US" sz="3200" dirty="0">
              <a:latin typeface="Times New Roman" pitchFamily="18" charset="0"/>
              <a:cs typeface="Times New Roman" pitchFamily="18" charset="0"/>
            </a:endParaRPr>
          </a:p>
        </p:txBody>
      </p:sp>
      <p:pic>
        <p:nvPicPr>
          <p:cNvPr id="717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7233"/>
          <a:stretch/>
        </p:blipFill>
        <p:spPr bwMode="auto">
          <a:xfrm>
            <a:off x="467544" y="1916832"/>
            <a:ext cx="8028384" cy="4189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fontAlgn="base"/>
            <a:r>
              <a:rPr lang="en-US" sz="3200" dirty="0">
                <a:latin typeface="Times New Roman" pitchFamily="18" charset="0"/>
                <a:cs typeface="Times New Roman" pitchFamily="18" charset="0"/>
              </a:rPr>
              <a:t>9. Customer </a:t>
            </a:r>
            <a:r>
              <a:rPr lang="en-US" sz="3200" dirty="0" smtClean="0">
                <a:latin typeface="Times New Roman" pitchFamily="18" charset="0"/>
                <a:cs typeface="Times New Roman" pitchFamily="18" charset="0"/>
              </a:rPr>
              <a:t>orders and confirmation email</a:t>
            </a:r>
            <a:endParaRPr lang="en-US" sz="3200" dirty="0">
              <a:latin typeface="Times New Roman" pitchFamily="18" charset="0"/>
              <a:cs typeface="Times New Roman" pitchFamily="18" charset="0"/>
            </a:endParaRPr>
          </a:p>
        </p:txBody>
      </p:sp>
      <p:pic>
        <p:nvPicPr>
          <p:cNvPr id="819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44530"/>
          <a:stretch/>
        </p:blipFill>
        <p:spPr bwMode="auto">
          <a:xfrm>
            <a:off x="323528" y="1854862"/>
            <a:ext cx="7991872" cy="24936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t="3348" b="42849"/>
          <a:stretch/>
        </p:blipFill>
        <p:spPr bwMode="auto">
          <a:xfrm>
            <a:off x="359024" y="4246880"/>
            <a:ext cx="7956376" cy="2407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875184"/>
          </a:xfrm>
        </p:spPr>
        <p:txBody>
          <a:bodyPr/>
          <a:lstStyle/>
          <a:p>
            <a:r>
              <a:rPr lang="en-IN" dirty="0" smtClean="0"/>
              <a:t>10. Customer Profile</a:t>
            </a:r>
            <a:endParaRPr lang="en-IN" dirty="0"/>
          </a:p>
        </p:txBody>
      </p:sp>
      <p:pic>
        <p:nvPicPr>
          <p:cNvPr id="921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9529"/>
          <a:stretch/>
        </p:blipFill>
        <p:spPr bwMode="auto">
          <a:xfrm>
            <a:off x="251520" y="1556792"/>
            <a:ext cx="7991872" cy="44579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1863399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947192"/>
          </a:xfrm>
        </p:spPr>
        <p:txBody>
          <a:bodyPr/>
          <a:lstStyle/>
          <a:p>
            <a:r>
              <a:rPr lang="en-IN" dirty="0" smtClean="0"/>
              <a:t>11. Upcoming Services</a:t>
            </a:r>
            <a:endParaRPr lang="en-IN" dirty="0"/>
          </a:p>
        </p:txBody>
      </p:sp>
      <p:pic>
        <p:nvPicPr>
          <p:cNvPr id="1024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8423"/>
          <a:stretch/>
        </p:blipFill>
        <p:spPr bwMode="auto">
          <a:xfrm>
            <a:off x="179512" y="1628800"/>
            <a:ext cx="8119887" cy="4752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054915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12. Admin Home Page</a:t>
            </a:r>
            <a:endParaRPr lang="en-IN" dirty="0"/>
          </a:p>
        </p:txBody>
      </p:sp>
      <p:pic>
        <p:nvPicPr>
          <p:cNvPr id="1126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8717"/>
          <a:stretch/>
        </p:blipFill>
        <p:spPr bwMode="auto">
          <a:xfrm>
            <a:off x="323528" y="1772816"/>
            <a:ext cx="8083213" cy="41504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0925657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13. Employee</a:t>
            </a:r>
            <a:endParaRPr lang="en-IN" dirty="0"/>
          </a:p>
        </p:txBody>
      </p:sp>
      <p:pic>
        <p:nvPicPr>
          <p:cNvPr id="1229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9481"/>
          <a:stretch/>
        </p:blipFill>
        <p:spPr bwMode="auto">
          <a:xfrm>
            <a:off x="179512" y="2081004"/>
            <a:ext cx="8503928" cy="43299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2987592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14. Add Employee</a:t>
            </a:r>
            <a:endParaRPr lang="en-IN" dirty="0"/>
          </a:p>
        </p:txBody>
      </p:sp>
      <p:pic>
        <p:nvPicPr>
          <p:cNvPr id="1331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7434"/>
          <a:stretch/>
        </p:blipFill>
        <p:spPr bwMode="auto">
          <a:xfrm>
            <a:off x="179512" y="1628800"/>
            <a:ext cx="8503929" cy="44278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4372870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803176"/>
          </a:xfrm>
        </p:spPr>
        <p:txBody>
          <a:bodyPr/>
          <a:lstStyle/>
          <a:p>
            <a:r>
              <a:rPr lang="en-IN" dirty="0" smtClean="0"/>
              <a:t>15. Service List</a:t>
            </a:r>
            <a:endParaRPr lang="en-IN" dirty="0"/>
          </a:p>
        </p:txBody>
      </p:sp>
      <p:pic>
        <p:nvPicPr>
          <p:cNvPr id="1433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35875"/>
          <a:stretch/>
        </p:blipFill>
        <p:spPr bwMode="auto">
          <a:xfrm>
            <a:off x="323529" y="1628800"/>
            <a:ext cx="7920880" cy="29838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885606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15. Pending Services</a:t>
            </a:r>
            <a:endParaRPr lang="en-IN" dirty="0"/>
          </a:p>
        </p:txBody>
      </p:sp>
      <p:pic>
        <p:nvPicPr>
          <p:cNvPr id="1536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41447"/>
          <a:stretch/>
        </p:blipFill>
        <p:spPr bwMode="auto">
          <a:xfrm>
            <a:off x="395536" y="2132856"/>
            <a:ext cx="7991871" cy="26321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590054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4">
                    <a:lumMod val="75000"/>
                  </a:schemeClr>
                </a:solidFill>
              </a:rPr>
              <a:t>MODULES</a:t>
            </a:r>
          </a:p>
        </p:txBody>
      </p:sp>
      <p:sp>
        <p:nvSpPr>
          <p:cNvPr id="3" name="Content Placeholder 2"/>
          <p:cNvSpPr>
            <a:spLocks noGrp="1"/>
          </p:cNvSpPr>
          <p:nvPr>
            <p:ph idx="1"/>
          </p:nvPr>
        </p:nvSpPr>
        <p:spPr>
          <a:xfrm>
            <a:off x="457200" y="2214554"/>
            <a:ext cx="8229600" cy="4110046"/>
          </a:xfrm>
        </p:spPr>
        <p:txBody>
          <a:bodyPr/>
          <a:lstStyle/>
          <a:p>
            <a:pPr>
              <a:buNone/>
            </a:pPr>
            <a:r>
              <a:rPr lang="en-US" b="1" dirty="0" smtClean="0">
                <a:latin typeface="Times New Roman" panose="02020603050405020304" pitchFamily="18" charset="0"/>
                <a:cs typeface="Times New Roman" panose="02020603050405020304" pitchFamily="18" charset="0"/>
              </a:rPr>
              <a:t>In our project 2 different modules are as follows:</a:t>
            </a:r>
            <a:endParaRPr lang="en-US" b="1" dirty="0">
              <a:latin typeface="Times New Roman" panose="02020603050405020304" pitchFamily="18" charset="0"/>
              <a:cs typeface="Times New Roman" panose="02020603050405020304" pitchFamily="18" charset="0"/>
            </a:endParaRPr>
          </a:p>
          <a:p>
            <a:pPr>
              <a:buNone/>
            </a:pPr>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Customer Module </a:t>
            </a:r>
          </a:p>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Admin </a:t>
            </a:r>
            <a:r>
              <a:rPr lang="en-US" dirty="0">
                <a:latin typeface="Times New Roman" panose="02020603050405020304" pitchFamily="18" charset="0"/>
                <a:cs typeface="Times New Roman" panose="02020603050405020304" pitchFamily="18" charset="0"/>
              </a:rPr>
              <a:t>Module</a:t>
            </a:r>
          </a:p>
          <a:p>
            <a:pPr>
              <a:buNone/>
            </a:pPr>
            <a:endParaRPr lang="en-US" b="1" dirty="0"/>
          </a:p>
          <a:p>
            <a:endParaRPr lang="en-US" dirty="0"/>
          </a:p>
          <a:p>
            <a:endParaRPr lang="en-US" dirty="0"/>
          </a:p>
          <a:p>
            <a:pPr>
              <a:buNone/>
            </a:pPr>
            <a:endParaRPr lang="en-US" b="1"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1560" y="404664"/>
            <a:ext cx="6347713" cy="875184"/>
          </a:xfrm>
        </p:spPr>
        <p:txBody>
          <a:bodyPr/>
          <a:lstStyle/>
          <a:p>
            <a:r>
              <a:rPr lang="en-IN" dirty="0" smtClean="0"/>
              <a:t>16. Contact Us</a:t>
            </a:r>
            <a:endParaRPr lang="en-IN" dirty="0"/>
          </a:p>
        </p:txBody>
      </p:sp>
      <p:pic>
        <p:nvPicPr>
          <p:cNvPr id="16387"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b="6283"/>
          <a:stretch/>
        </p:blipFill>
        <p:spPr bwMode="auto">
          <a:xfrm>
            <a:off x="323528" y="1412776"/>
            <a:ext cx="8247901" cy="43479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009541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EAE74B-F1E7-2F2C-E543-BE0CAC3B0629}"/>
              </a:ext>
            </a:extLst>
          </p:cNvPr>
          <p:cNvSpPr>
            <a:spLocks noGrp="1"/>
          </p:cNvSpPr>
          <p:nvPr>
            <p:ph type="title"/>
          </p:nvPr>
        </p:nvSpPr>
        <p:spPr/>
        <p:txBody>
          <a:bodyPr/>
          <a:lstStyle/>
          <a:p>
            <a:r>
              <a:rPr lang="en-US" b="1" dirty="0">
                <a:solidFill>
                  <a:schemeClr val="accent4">
                    <a:lumMod val="75000"/>
                  </a:schemeClr>
                </a:solidFill>
              </a:rPr>
              <a:t>SPECIFICATIONS</a:t>
            </a:r>
            <a:endParaRPr lang="en-IN" dirty="0">
              <a:solidFill>
                <a:schemeClr val="accent4">
                  <a:lumMod val="75000"/>
                </a:schemeClr>
              </a:solidFill>
            </a:endParaRPr>
          </a:p>
        </p:txBody>
      </p:sp>
      <p:sp>
        <p:nvSpPr>
          <p:cNvPr id="3" name="Content Placeholder 2">
            <a:extLst>
              <a:ext uri="{FF2B5EF4-FFF2-40B4-BE49-F238E27FC236}">
                <a16:creationId xmlns="" xmlns:a16="http://schemas.microsoft.com/office/drawing/2014/main" id="{483BF5EB-8752-8DD3-AF1E-8AD7E0EF9ADD}"/>
              </a:ext>
            </a:extLst>
          </p:cNvPr>
          <p:cNvSpPr>
            <a:spLocks noGrp="1"/>
          </p:cNvSpPr>
          <p:nvPr>
            <p:ph idx="1"/>
          </p:nvPr>
        </p:nvSpPr>
        <p:spPr>
          <a:xfrm>
            <a:off x="609599" y="1844824"/>
            <a:ext cx="6842721" cy="4087810"/>
          </a:xfrm>
        </p:spPr>
        <p:txBody>
          <a:bodyPr>
            <a:normAutofit/>
          </a:bodyPr>
          <a:lstStyle/>
          <a:p>
            <a:r>
              <a:rPr lang="en-US" sz="2400" dirty="0">
                <a:latin typeface="Times New Roman" panose="02020603050405020304" pitchFamily="18" charset="0"/>
                <a:cs typeface="Times New Roman" panose="02020603050405020304" pitchFamily="18" charset="0"/>
              </a:rPr>
              <a:t>The application will use </a:t>
            </a:r>
            <a:r>
              <a:rPr lang="en-US" sz="2400" dirty="0" smtClean="0">
                <a:latin typeface="Times New Roman" panose="02020603050405020304" pitchFamily="18" charset="0"/>
                <a:cs typeface="Times New Roman" panose="02020603050405020304" pitchFamily="18" charset="0"/>
              </a:rPr>
              <a:t>JavaScript and </a:t>
            </a:r>
            <a:r>
              <a:rPr lang="en-US" sz="2400" dirty="0">
                <a:latin typeface="Times New Roman" panose="02020603050405020304" pitchFamily="18" charset="0"/>
                <a:cs typeface="Times New Roman" panose="02020603050405020304" pitchFamily="18" charset="0"/>
              </a:rPr>
              <a:t>CSS  as main web technologies.</a:t>
            </a:r>
          </a:p>
          <a:p>
            <a:pPr marL="0" indent="0">
              <a:buNone/>
            </a:pP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For Communication, HTTP </a:t>
            </a:r>
            <a:r>
              <a:rPr lang="en-US" sz="2400" dirty="0" smtClean="0">
                <a:latin typeface="Times New Roman" panose="02020603050405020304" pitchFamily="18" charset="0"/>
                <a:cs typeface="Times New Roman" panose="02020603050405020304" pitchFamily="18" charset="0"/>
              </a:rPr>
              <a:t>protocols </a:t>
            </a:r>
            <a:r>
              <a:rPr lang="en-US" sz="2400" dirty="0">
                <a:latin typeface="Times New Roman" panose="02020603050405020304" pitchFamily="18" charset="0"/>
                <a:cs typeface="Times New Roman" panose="02020603050405020304" pitchFamily="18" charset="0"/>
              </a:rPr>
              <a:t>are used. </a:t>
            </a:r>
          </a:p>
          <a:p>
            <a:pPr marL="0" indent="0">
              <a:buNone/>
            </a:pP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 For Email communication, SMTP Protocol is used. </a:t>
            </a:r>
            <a:endParaRPr lang="en-US" dirty="0"/>
          </a:p>
          <a:p>
            <a:endParaRPr lang="en-IN" dirty="0"/>
          </a:p>
        </p:txBody>
      </p:sp>
    </p:spTree>
    <p:extLst>
      <p:ext uri="{BB962C8B-B14F-4D97-AF65-F5344CB8AC3E}">
        <p14:creationId xmlns:p14="http://schemas.microsoft.com/office/powerpoint/2010/main" val="368194388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00042"/>
            <a:ext cx="8229600" cy="1071570"/>
          </a:xfrm>
        </p:spPr>
        <p:txBody>
          <a:bodyPr/>
          <a:lstStyle/>
          <a:p>
            <a:r>
              <a:rPr lang="en-US" b="1" dirty="0">
                <a:solidFill>
                  <a:schemeClr val="accent4">
                    <a:lumMod val="75000"/>
                  </a:schemeClr>
                </a:solidFill>
              </a:rPr>
              <a:t>FUTURE SCOPE</a:t>
            </a:r>
          </a:p>
        </p:txBody>
      </p:sp>
      <p:sp>
        <p:nvSpPr>
          <p:cNvPr id="3" name="Content Placeholder 2"/>
          <p:cNvSpPr>
            <a:spLocks noGrp="1"/>
          </p:cNvSpPr>
          <p:nvPr>
            <p:ph idx="1"/>
          </p:nvPr>
        </p:nvSpPr>
        <p:spPr>
          <a:xfrm>
            <a:off x="470589" y="1916832"/>
            <a:ext cx="6770713" cy="4076722"/>
          </a:xfrm>
        </p:spPr>
        <p:txBody>
          <a:bodyPr>
            <a:normAutofit/>
          </a:bodyPr>
          <a:lstStyle/>
          <a:p>
            <a:endParaRPr lang="en-US" dirty="0"/>
          </a:p>
          <a:p>
            <a:r>
              <a:rPr lang="en-US" sz="2000" dirty="0"/>
              <a:t>This project can be enhanced further by adding online payment system, authentication by </a:t>
            </a:r>
            <a:r>
              <a:rPr lang="en-US" sz="2000" dirty="0" smtClean="0"/>
              <a:t>OTP, </a:t>
            </a:r>
            <a:r>
              <a:rPr lang="en-US" sz="2000" dirty="0"/>
              <a:t>for the user to reduce the extra work of the admin. The software is flexible enough to be modified and implemented as per future requirements. We have tried our best to present this free and user–friendly website to customers. Message alerts for various happenings in the application can be added to the system so that users do not miss  the updates and happenings of the service request.</a:t>
            </a:r>
            <a:endParaRPr lang="en-IN" sz="2000" dirty="0"/>
          </a:p>
          <a:p>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5728"/>
            <a:ext cx="8229600" cy="1357322"/>
          </a:xfrm>
        </p:spPr>
        <p:txBody>
          <a:bodyPr>
            <a:normAutofit/>
          </a:bodyPr>
          <a:lstStyle/>
          <a:p>
            <a:r>
              <a:rPr lang="en-US" b="1" dirty="0">
                <a:solidFill>
                  <a:schemeClr val="accent4">
                    <a:lumMod val="75000"/>
                  </a:schemeClr>
                </a:solidFill>
              </a:rPr>
              <a:t>CONCLUSION</a:t>
            </a:r>
            <a:endParaRPr lang="en-US" dirty="0">
              <a:solidFill>
                <a:schemeClr val="accent4">
                  <a:lumMod val="75000"/>
                </a:schemeClr>
              </a:solidFill>
            </a:endParaRPr>
          </a:p>
        </p:txBody>
      </p:sp>
      <p:sp>
        <p:nvSpPr>
          <p:cNvPr id="3" name="Content Placeholder 2"/>
          <p:cNvSpPr>
            <a:spLocks noGrp="1"/>
          </p:cNvSpPr>
          <p:nvPr>
            <p:ph idx="1"/>
          </p:nvPr>
        </p:nvSpPr>
        <p:spPr>
          <a:xfrm>
            <a:off x="445159" y="1488613"/>
            <a:ext cx="6914729" cy="3236531"/>
          </a:xfrm>
        </p:spPr>
        <p:txBody>
          <a:bodyPr>
            <a:noAutofit/>
          </a:bodyPr>
          <a:lstStyle/>
          <a:p>
            <a:r>
              <a:rPr lang="en-US" sz="2400" dirty="0"/>
              <a:t>Online Home Services puts forth the actual working of a home services. Administration, management, employee management, customer management, etc. are the key features of our project. User can access services and functionalities from the online home service anywhere and anytime for their own comfort.</a:t>
            </a:r>
            <a:endParaRPr lang="en-IN" sz="2400"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7D87C0-F174-95F1-F45B-A45CA77B6928}"/>
              </a:ext>
            </a:extLst>
          </p:cNvPr>
          <p:cNvSpPr>
            <a:spLocks noGrp="1"/>
          </p:cNvSpPr>
          <p:nvPr>
            <p:ph type="title"/>
          </p:nvPr>
        </p:nvSpPr>
        <p:spPr/>
        <p:txBody>
          <a:bodyPr/>
          <a:lstStyle/>
          <a:p>
            <a:r>
              <a:rPr lang="en-US" b="1" dirty="0">
                <a:solidFill>
                  <a:schemeClr val="accent4">
                    <a:lumMod val="75000"/>
                  </a:schemeClr>
                </a:solidFill>
              </a:rPr>
              <a:t>REFERENCES</a:t>
            </a:r>
            <a:endParaRPr lang="en-IN" dirty="0">
              <a:solidFill>
                <a:schemeClr val="accent4">
                  <a:lumMod val="75000"/>
                </a:schemeClr>
              </a:solidFill>
            </a:endParaRPr>
          </a:p>
        </p:txBody>
      </p:sp>
      <p:sp>
        <p:nvSpPr>
          <p:cNvPr id="3" name="Content Placeholder 2">
            <a:extLst>
              <a:ext uri="{FF2B5EF4-FFF2-40B4-BE49-F238E27FC236}">
                <a16:creationId xmlns="" xmlns:a16="http://schemas.microsoft.com/office/drawing/2014/main" id="{91EED31C-0154-B0C4-FC33-6ACAC416E3F2}"/>
              </a:ext>
            </a:extLst>
          </p:cNvPr>
          <p:cNvSpPr>
            <a:spLocks noGrp="1"/>
          </p:cNvSpPr>
          <p:nvPr>
            <p:ph idx="1"/>
          </p:nvPr>
        </p:nvSpPr>
        <p:spPr>
          <a:xfrm>
            <a:off x="755576" y="1951652"/>
            <a:ext cx="7200800" cy="3880773"/>
          </a:xfrm>
        </p:spPr>
        <p:txBody>
          <a:bodyPr>
            <a:normAutofit lnSpcReduction="10000"/>
          </a:bodyPr>
          <a:lstStyle/>
          <a:p>
            <a:endParaRPr lang="en-IN" dirty="0"/>
          </a:p>
          <a:p>
            <a:r>
              <a:rPr lang="en-IN" sz="2400" dirty="0">
                <a:latin typeface="Times New Roman" panose="02020603050405020304" pitchFamily="18" charset="0"/>
                <a:cs typeface="Times New Roman" panose="02020603050405020304" pitchFamily="18" charset="0"/>
                <a:hlinkClick r:id="rId2"/>
              </a:rPr>
              <a:t>https://bootstrapmade.com/</a:t>
            </a:r>
            <a:endParaRPr lang="en-IN" sz="2400" dirty="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hlinkClick r:id="rId3"/>
              </a:rPr>
              <a:t>https://</a:t>
            </a:r>
            <a:r>
              <a:rPr lang="en-IN" sz="2400" dirty="0" smtClean="0">
                <a:latin typeface="Times New Roman" panose="02020603050405020304" pitchFamily="18" charset="0"/>
                <a:cs typeface="Times New Roman" panose="02020603050405020304" pitchFamily="18" charset="0"/>
                <a:hlinkClick r:id="rId3"/>
              </a:rPr>
              <a:t>www.youtube.com/watch?v=qk8nJmIRbxk</a:t>
            </a:r>
            <a:endParaRPr lang="en-IN" sz="2400" dirty="0" smtClean="0">
              <a:latin typeface="Times New Roman" panose="02020603050405020304" pitchFamily="18" charset="0"/>
              <a:cs typeface="Times New Roman" panose="02020603050405020304" pitchFamily="18" charset="0"/>
            </a:endParaRPr>
          </a:p>
          <a:p>
            <a:endParaRPr lang="en-IN" sz="2400" dirty="0" smtClean="0">
              <a:latin typeface="Times New Roman" panose="02020603050405020304" pitchFamily="18" charset="0"/>
              <a:cs typeface="Times New Roman" panose="02020603050405020304" pitchFamily="18" charset="0"/>
            </a:endParaRPr>
          </a:p>
          <a:p>
            <a:r>
              <a:rPr lang="en-US" sz="2400" dirty="0">
                <a:solidFill>
                  <a:srgbClr val="1A0DAB"/>
                </a:solidFill>
                <a:latin typeface="Times New Roman" panose="02020603050405020304" pitchFamily="18" charset="0"/>
                <a:cs typeface="Times New Roman" panose="02020603050405020304" pitchFamily="18" charset="0"/>
                <a:hlinkClick r:id="rId4"/>
              </a:rPr>
              <a:t>https://</a:t>
            </a:r>
            <a:r>
              <a:rPr lang="en-US" sz="2400" dirty="0" smtClean="0">
                <a:solidFill>
                  <a:srgbClr val="1A0DAB"/>
                </a:solidFill>
                <a:latin typeface="Times New Roman" panose="02020603050405020304" pitchFamily="18" charset="0"/>
                <a:cs typeface="Times New Roman" panose="02020603050405020304" pitchFamily="18" charset="0"/>
                <a:hlinkClick r:id="rId4"/>
              </a:rPr>
              <a:t>www.youtube.com/watch?v=l0J-Edn76js&amp;ab_channel=LearnCodeWithDurgesh</a:t>
            </a:r>
            <a:endParaRPr lang="en-US" sz="2400" dirty="0" smtClean="0">
              <a:solidFill>
                <a:srgbClr val="1A0DAB"/>
              </a:solidFill>
              <a:latin typeface="Times New Roman" panose="02020603050405020304" pitchFamily="18" charset="0"/>
              <a:cs typeface="Times New Roman" panose="02020603050405020304" pitchFamily="18" charset="0"/>
            </a:endParaRPr>
          </a:p>
          <a:p>
            <a:pPr marL="0" indent="0" algn="l">
              <a:buNone/>
            </a:pPr>
            <a:endParaRPr lang="en-US" sz="2400" dirty="0">
              <a:solidFill>
                <a:srgbClr val="1A0DAB"/>
              </a:solidFill>
              <a:latin typeface="Times New Roman" panose="02020603050405020304" pitchFamily="18" charset="0"/>
              <a:cs typeface="Times New Roman" panose="02020603050405020304" pitchFamily="18" charset="0"/>
            </a:endParaRPr>
          </a:p>
          <a:p>
            <a:pPr algn="l"/>
            <a:r>
              <a:rPr lang="en-US" sz="2400" b="0" i="0" dirty="0">
                <a:solidFill>
                  <a:srgbClr val="4D5156"/>
                </a:solidFill>
                <a:effectLst/>
                <a:latin typeface="Times New Roman" panose="02020603050405020304" pitchFamily="18" charset="0"/>
                <a:cs typeface="Times New Roman" panose="02020603050405020304" pitchFamily="18" charset="0"/>
                <a:hlinkClick r:id="rId5"/>
              </a:rPr>
              <a:t>https://reactjs.org/docs/</a:t>
            </a:r>
          </a:p>
          <a:p>
            <a:pPr algn="l"/>
            <a:endParaRPr lang="en-US" sz="2400" b="0" i="0" dirty="0">
              <a:solidFill>
                <a:srgbClr val="4D5156"/>
              </a:solidFill>
              <a:effectLst/>
              <a:latin typeface="Times New Roman" panose="02020603050405020304" pitchFamily="18" charset="0"/>
              <a:cs typeface="Times New Roman" panose="02020603050405020304" pitchFamily="18" charset="0"/>
              <a:hlinkClick r:id="rId5"/>
            </a:endParaRPr>
          </a:p>
          <a:p>
            <a:pPr algn="l"/>
            <a:endParaRPr lang="en-US" b="0" i="0" dirty="0">
              <a:solidFill>
                <a:srgbClr val="4D5156"/>
              </a:solidFill>
              <a:effectLst/>
              <a:latin typeface="arial" panose="020B0604020202020204" pitchFamily="34" charset="0"/>
            </a:endParaRPr>
          </a:p>
        </p:txBody>
      </p:sp>
    </p:spTree>
    <p:extLst>
      <p:ext uri="{BB962C8B-B14F-4D97-AF65-F5344CB8AC3E}">
        <p14:creationId xmlns:p14="http://schemas.microsoft.com/office/powerpoint/2010/main" val="404619007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584" y="2204864"/>
            <a:ext cx="6480720" cy="1440160"/>
          </a:xfrm>
        </p:spPr>
        <p:txBody>
          <a:bodyPr>
            <a:normAutofit fontScale="90000"/>
          </a:bodyPr>
          <a:lstStyle/>
          <a:p>
            <a:r>
              <a:rPr lang="en-US" sz="8900" b="1" dirty="0">
                <a:solidFill>
                  <a:schemeClr val="accent4">
                    <a:lumMod val="75000"/>
                  </a:schemeClr>
                </a:solidFill>
                <a:latin typeface="Times New Roman" panose="02020603050405020304" pitchFamily="18" charset="0"/>
                <a:cs typeface="Times New Roman" panose="02020603050405020304" pitchFamily="18" charset="0"/>
              </a:rPr>
              <a:t>Thank you</a:t>
            </a:r>
            <a:r>
              <a:rPr lang="en-US" sz="4400" b="1" dirty="0">
                <a:solidFill>
                  <a:schemeClr val="accent4">
                    <a:lumMod val="75000"/>
                  </a:schemeClr>
                </a:solidFill>
                <a:latin typeface="Times New Roman" panose="02020603050405020304" pitchFamily="18" charset="0"/>
                <a:cs typeface="Times New Roman" panose="02020603050405020304" pitchFamily="18" charset="0"/>
              </a:rPr>
              <a:t/>
            </a:r>
            <a:br>
              <a:rPr lang="en-US" sz="4400" b="1" dirty="0">
                <a:solidFill>
                  <a:schemeClr val="accent4">
                    <a:lumMod val="75000"/>
                  </a:schemeClr>
                </a:solidFill>
                <a:latin typeface="Times New Roman" panose="02020603050405020304" pitchFamily="18" charset="0"/>
                <a:cs typeface="Times New Roman" panose="02020603050405020304" pitchFamily="18" charset="0"/>
              </a:rPr>
            </a:br>
            <a:r>
              <a:rPr lang="en-US" sz="4400" b="1" dirty="0">
                <a:solidFill>
                  <a:schemeClr val="accent4">
                    <a:lumMod val="75000"/>
                  </a:schemeClr>
                </a:solidFill>
                <a:latin typeface="Times New Roman" panose="02020603050405020304" pitchFamily="18" charset="0"/>
                <a:cs typeface="Times New Roman" panose="02020603050405020304" pitchFamily="18" charset="0"/>
              </a:rPr>
              <a:t/>
            </a:r>
            <a:br>
              <a:rPr lang="en-US" sz="4400" b="1" dirty="0">
                <a:solidFill>
                  <a:schemeClr val="accent4">
                    <a:lumMod val="75000"/>
                  </a:schemeClr>
                </a:solidFill>
                <a:latin typeface="Times New Roman" panose="02020603050405020304" pitchFamily="18" charset="0"/>
                <a:cs typeface="Times New Roman" panose="02020603050405020304" pitchFamily="18" charset="0"/>
              </a:rPr>
            </a:br>
            <a:endParaRPr lang="en-US" sz="4400" b="1" dirty="0">
              <a:solidFill>
                <a:schemeClr val="accent4">
                  <a:lumMod val="75000"/>
                </a:schemeClr>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4">
                    <a:lumMod val="75000"/>
                  </a:schemeClr>
                </a:solidFill>
              </a:rPr>
              <a:t>MODULES ….</a:t>
            </a:r>
          </a:p>
        </p:txBody>
      </p:sp>
      <p:sp>
        <p:nvSpPr>
          <p:cNvPr id="3" name="Content Placeholder 2"/>
          <p:cNvSpPr>
            <a:spLocks noGrp="1"/>
          </p:cNvSpPr>
          <p:nvPr>
            <p:ph idx="1"/>
          </p:nvPr>
        </p:nvSpPr>
        <p:spPr>
          <a:xfrm>
            <a:off x="856060" y="2249486"/>
            <a:ext cx="7429499" cy="3771801"/>
          </a:xfrm>
        </p:spPr>
        <p:txBody>
          <a:bodyPr>
            <a:normAutofit/>
          </a:bodyPr>
          <a:lstStyle/>
          <a:p>
            <a:pPr>
              <a:buNone/>
            </a:pPr>
            <a:r>
              <a:rPr lang="en-US" sz="2400" b="1" dirty="0">
                <a:latin typeface="Times New Roman" panose="02020603050405020304" pitchFamily="18" charset="0"/>
                <a:cs typeface="Times New Roman" panose="02020603050405020304" pitchFamily="18" charset="0"/>
              </a:rPr>
              <a:t>Customer Module contains :</a:t>
            </a:r>
          </a:p>
          <a:p>
            <a:r>
              <a:rPr lang="en-US" dirty="0" smtClean="0">
                <a:latin typeface="Times New Roman" panose="02020603050405020304" pitchFamily="18" charset="0"/>
                <a:cs typeface="Times New Roman" panose="02020603050405020304" pitchFamily="18" charset="0"/>
              </a:rPr>
              <a:t>Register</a:t>
            </a: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Login</a:t>
            </a: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View Services</a:t>
            </a:r>
          </a:p>
          <a:p>
            <a:r>
              <a:rPr lang="en-US" dirty="0" smtClean="0">
                <a:latin typeface="Times New Roman" panose="02020603050405020304" pitchFamily="18" charset="0"/>
                <a:cs typeface="Times New Roman" panose="02020603050405020304" pitchFamily="18" charset="0"/>
              </a:rPr>
              <a:t>Place </a:t>
            </a:r>
            <a:r>
              <a:rPr lang="en-US" dirty="0">
                <a:latin typeface="Times New Roman" panose="02020603050405020304" pitchFamily="18" charset="0"/>
                <a:cs typeface="Times New Roman" panose="02020603050405020304" pitchFamily="18" charset="0"/>
              </a:rPr>
              <a:t>Order</a:t>
            </a:r>
          </a:p>
          <a:p>
            <a:r>
              <a:rPr lang="en-US" dirty="0">
                <a:latin typeface="Times New Roman" panose="02020603050405020304" pitchFamily="18" charset="0"/>
                <a:cs typeface="Times New Roman" panose="02020603050405020304" pitchFamily="18" charset="0"/>
              </a:rPr>
              <a:t>View Order</a:t>
            </a:r>
          </a:p>
          <a:p>
            <a:r>
              <a:rPr lang="en-US" dirty="0">
                <a:latin typeface="Times New Roman" panose="02020603050405020304" pitchFamily="18" charset="0"/>
                <a:cs typeface="Times New Roman" panose="02020603050405020304" pitchFamily="18" charset="0"/>
              </a:rPr>
              <a:t>Update Profile</a:t>
            </a:r>
          </a:p>
          <a:p>
            <a:pPr>
              <a:buNone/>
            </a:pPr>
            <a:endParaRPr lang="en-US" dirty="0"/>
          </a:p>
          <a:p>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D036AE2-96BF-FC48-D12D-EFB642F63E09}"/>
              </a:ext>
            </a:extLst>
          </p:cNvPr>
          <p:cNvSpPr>
            <a:spLocks noGrp="1"/>
          </p:cNvSpPr>
          <p:nvPr>
            <p:ph type="title"/>
          </p:nvPr>
        </p:nvSpPr>
        <p:spPr/>
        <p:txBody>
          <a:bodyPr/>
          <a:lstStyle/>
          <a:p>
            <a:r>
              <a:rPr lang="en-US" b="1" dirty="0">
                <a:solidFill>
                  <a:schemeClr val="accent4">
                    <a:lumMod val="75000"/>
                  </a:schemeClr>
                </a:solidFill>
              </a:rPr>
              <a:t>MODULES ……</a:t>
            </a:r>
            <a:endParaRPr lang="en-IN" dirty="0">
              <a:solidFill>
                <a:schemeClr val="accent4">
                  <a:lumMod val="75000"/>
                </a:schemeClr>
              </a:solidFill>
            </a:endParaRPr>
          </a:p>
        </p:txBody>
      </p:sp>
      <p:sp>
        <p:nvSpPr>
          <p:cNvPr id="3" name="Content Placeholder 2">
            <a:extLst>
              <a:ext uri="{FF2B5EF4-FFF2-40B4-BE49-F238E27FC236}">
                <a16:creationId xmlns="" xmlns:a16="http://schemas.microsoft.com/office/drawing/2014/main" id="{3156D617-31FB-8E72-9FC4-E76EBB17C848}"/>
              </a:ext>
            </a:extLst>
          </p:cNvPr>
          <p:cNvSpPr>
            <a:spLocks noGrp="1"/>
          </p:cNvSpPr>
          <p:nvPr>
            <p:ph idx="1"/>
          </p:nvPr>
        </p:nvSpPr>
        <p:spPr>
          <a:xfrm>
            <a:off x="609599" y="1772816"/>
            <a:ext cx="6347714" cy="4268547"/>
          </a:xfrm>
        </p:spPr>
        <p:txBody>
          <a:bodyPr>
            <a:normAutofit/>
          </a:bodyPr>
          <a:lstStyle/>
          <a:p>
            <a:pPr>
              <a:buNone/>
            </a:pPr>
            <a:r>
              <a:rPr lang="en-US" sz="2400" b="1" dirty="0">
                <a:latin typeface="Times New Roman" panose="02020603050405020304" pitchFamily="18" charset="0"/>
                <a:cs typeface="Times New Roman" panose="02020603050405020304" pitchFamily="18" charset="0"/>
              </a:rPr>
              <a:t>Administrative Module contains :</a:t>
            </a:r>
          </a:p>
          <a:p>
            <a:r>
              <a:rPr lang="en-US" sz="1900" dirty="0" smtClean="0">
                <a:latin typeface="Times New Roman" panose="02020603050405020304" pitchFamily="18" charset="0"/>
                <a:cs typeface="Times New Roman" panose="02020603050405020304" pitchFamily="18" charset="0"/>
              </a:rPr>
              <a:t>Manage Services</a:t>
            </a:r>
            <a:endParaRPr lang="en-US" sz="1900" dirty="0">
              <a:latin typeface="Times New Roman" panose="02020603050405020304" pitchFamily="18" charset="0"/>
              <a:cs typeface="Times New Roman" panose="02020603050405020304" pitchFamily="18" charset="0"/>
            </a:endParaRPr>
          </a:p>
          <a:p>
            <a:r>
              <a:rPr lang="en-US" sz="1900" dirty="0">
                <a:latin typeface="Times New Roman" panose="02020603050405020304" pitchFamily="18" charset="0"/>
                <a:cs typeface="Times New Roman" panose="02020603050405020304" pitchFamily="18" charset="0"/>
              </a:rPr>
              <a:t>Manage </a:t>
            </a:r>
            <a:r>
              <a:rPr lang="en-US" sz="1900" dirty="0" smtClean="0">
                <a:latin typeface="Times New Roman" panose="02020603050405020304" pitchFamily="18" charset="0"/>
                <a:cs typeface="Times New Roman" panose="02020603050405020304" pitchFamily="18" charset="0"/>
              </a:rPr>
              <a:t>Employee</a:t>
            </a:r>
            <a:endParaRPr lang="en-US" sz="1900" dirty="0">
              <a:latin typeface="Times New Roman" panose="02020603050405020304" pitchFamily="18" charset="0"/>
              <a:cs typeface="Times New Roman" panose="02020603050405020304" pitchFamily="18" charset="0"/>
            </a:endParaRPr>
          </a:p>
          <a:p>
            <a:r>
              <a:rPr lang="en-US" sz="1900" dirty="0" smtClean="0">
                <a:latin typeface="Times New Roman" panose="02020603050405020304" pitchFamily="18" charset="0"/>
                <a:cs typeface="Times New Roman" panose="02020603050405020304" pitchFamily="18" charset="0"/>
              </a:rPr>
              <a:t>Manage Order</a:t>
            </a:r>
          </a:p>
          <a:p>
            <a:r>
              <a:rPr lang="en-US" sz="1900" dirty="0" smtClean="0">
                <a:latin typeface="Times New Roman" panose="02020603050405020304" pitchFamily="18" charset="0"/>
                <a:cs typeface="Times New Roman" panose="02020603050405020304" pitchFamily="18" charset="0"/>
              </a:rPr>
              <a:t>View Feedback</a:t>
            </a:r>
            <a:endParaRPr lang="en-US" sz="1900" dirty="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p>
          <a:p>
            <a:endParaRPr lang="en-IN" dirty="0"/>
          </a:p>
        </p:txBody>
      </p:sp>
    </p:spTree>
    <p:extLst>
      <p:ext uri="{BB962C8B-B14F-4D97-AF65-F5344CB8AC3E}">
        <p14:creationId xmlns:p14="http://schemas.microsoft.com/office/powerpoint/2010/main" val="20585303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8604"/>
            <a:ext cx="8229600" cy="1143008"/>
          </a:xfrm>
        </p:spPr>
        <p:txBody>
          <a:bodyPr/>
          <a:lstStyle/>
          <a:p>
            <a:r>
              <a:rPr lang="en-US" b="1" dirty="0">
                <a:solidFill>
                  <a:schemeClr val="accent4">
                    <a:lumMod val="75000"/>
                  </a:schemeClr>
                </a:solidFill>
              </a:rPr>
              <a:t>Scope &amp; Purpose</a:t>
            </a:r>
          </a:p>
        </p:txBody>
      </p:sp>
      <p:sp>
        <p:nvSpPr>
          <p:cNvPr id="3" name="Content Placeholder 2"/>
          <p:cNvSpPr>
            <a:spLocks noGrp="1"/>
          </p:cNvSpPr>
          <p:nvPr>
            <p:ph idx="1"/>
          </p:nvPr>
        </p:nvSpPr>
        <p:spPr>
          <a:xfrm>
            <a:off x="457200" y="2143116"/>
            <a:ext cx="8229600" cy="4181484"/>
          </a:xfrm>
        </p:spPr>
        <p:txBody>
          <a:bodyPr>
            <a:normAutofit/>
          </a:bodyPr>
          <a:lstStyle/>
          <a:p>
            <a:pPr>
              <a:buNone/>
            </a:pPr>
            <a:r>
              <a:rPr lang="en-US" sz="2400" b="1" dirty="0">
                <a:latin typeface="Times New Roman" panose="02020603050405020304" pitchFamily="18" charset="0"/>
                <a:cs typeface="Times New Roman" panose="02020603050405020304" pitchFamily="18" charset="0"/>
              </a:rPr>
              <a:t>Purpose </a:t>
            </a:r>
            <a:r>
              <a:rPr lang="en-US" sz="2400" b="1" dirty="0" smtClean="0">
                <a:latin typeface="Times New Roman" panose="02020603050405020304" pitchFamily="18" charset="0"/>
                <a:cs typeface="Times New Roman" panose="02020603050405020304" pitchFamily="18" charset="0"/>
              </a:rPr>
              <a:t>:</a:t>
            </a:r>
            <a:endParaRPr lang="en-US" b="1" dirty="0"/>
          </a:p>
          <a:p>
            <a:pPr>
              <a:lnSpc>
                <a:spcPct val="200000"/>
              </a:lnSpc>
            </a:pPr>
            <a:r>
              <a:rPr lang="en-IN" sz="2400" dirty="0"/>
              <a:t>Access to variety of home services through one click</a:t>
            </a:r>
          </a:p>
          <a:p>
            <a:pPr>
              <a:lnSpc>
                <a:spcPct val="200000"/>
              </a:lnSpc>
            </a:pPr>
            <a:r>
              <a:rPr lang="en-IN" sz="2400" dirty="0"/>
              <a:t>Fast and effective services</a:t>
            </a:r>
          </a:p>
          <a:p>
            <a:pPr>
              <a:lnSpc>
                <a:spcPct val="200000"/>
              </a:lnSpc>
            </a:pPr>
            <a:r>
              <a:rPr lang="en-IN" sz="2400" dirty="0"/>
              <a:t>Budget Friendly</a:t>
            </a:r>
          </a:p>
          <a:p>
            <a:pPr>
              <a:lnSpc>
                <a:spcPct val="200000"/>
              </a:lnSpc>
            </a:pPr>
            <a:r>
              <a:rPr lang="en-IN" sz="2400" dirty="0"/>
              <a:t>One stop destination for home services</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528" y="1052736"/>
            <a:ext cx="8229600" cy="5328592"/>
          </a:xfrm>
        </p:spPr>
        <p:txBody>
          <a:bodyPr>
            <a:normAutofit fontScale="85000" lnSpcReduction="20000"/>
          </a:bodyPr>
          <a:lstStyle/>
          <a:p>
            <a:pPr>
              <a:buNone/>
            </a:pPr>
            <a:r>
              <a:rPr lang="en-US" sz="2800" b="1" dirty="0">
                <a:latin typeface="Times New Roman" panose="02020603050405020304" pitchFamily="18" charset="0"/>
                <a:cs typeface="Times New Roman" panose="02020603050405020304" pitchFamily="18" charset="0"/>
              </a:rPr>
              <a:t>Scope :</a:t>
            </a:r>
          </a:p>
          <a:p>
            <a:endParaRPr lang="en-US" dirty="0"/>
          </a:p>
          <a:p>
            <a:r>
              <a:rPr lang="en-US" sz="2400" dirty="0"/>
              <a:t>Major goals to be accomplished:</a:t>
            </a:r>
            <a:endParaRPr lang="en-IN" sz="2400" dirty="0"/>
          </a:p>
          <a:p>
            <a:pPr marL="0" indent="0">
              <a:buNone/>
            </a:pPr>
            <a:r>
              <a:rPr lang="en-US" sz="2400" dirty="0"/>
              <a:t>Reach to maximum users and get them used to application as there are many ongoing problems with the home services.</a:t>
            </a:r>
          </a:p>
          <a:p>
            <a:pPr marL="0" indent="0">
              <a:buNone/>
            </a:pPr>
            <a:endParaRPr lang="en-US" sz="2400" dirty="0"/>
          </a:p>
          <a:p>
            <a:pPr marL="0" indent="0">
              <a:buNone/>
            </a:pPr>
            <a:r>
              <a:rPr lang="en-US" sz="2400" dirty="0"/>
              <a:t>As everything in the world is taking one step forward towards the technology there is need to make people get used to these services and make the application simple so that it would be useful for any person.</a:t>
            </a:r>
          </a:p>
          <a:p>
            <a:pPr marL="0" indent="0">
              <a:buNone/>
            </a:pPr>
            <a:endParaRPr lang="en-US" sz="2400" dirty="0"/>
          </a:p>
          <a:p>
            <a:pPr marL="0" indent="0">
              <a:buNone/>
            </a:pPr>
            <a:r>
              <a:rPr lang="en-US" sz="2400" dirty="0"/>
              <a:t>Make the project ready on platform for users as early as possible.</a:t>
            </a:r>
          </a:p>
          <a:p>
            <a:pPr marL="0" indent="0">
              <a:buNone/>
            </a:pPr>
            <a:endParaRPr lang="en-US" sz="2400" dirty="0"/>
          </a:p>
          <a:p>
            <a:pPr marL="0" indent="0">
              <a:buNone/>
            </a:pPr>
            <a:r>
              <a:rPr lang="en-US" sz="2400" dirty="0"/>
              <a:t>Once it reaches audience, services should be increased to solve minor to minor problems.</a:t>
            </a:r>
          </a:p>
          <a:p>
            <a:pPr>
              <a:buNone/>
            </a:pP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4">
                    <a:lumMod val="75000"/>
                  </a:schemeClr>
                </a:solidFill>
              </a:rPr>
              <a:t>PROPOSED SYSTEM</a:t>
            </a:r>
          </a:p>
        </p:txBody>
      </p:sp>
      <p:sp>
        <p:nvSpPr>
          <p:cNvPr id="3" name="Content Placeholder 2"/>
          <p:cNvSpPr>
            <a:spLocks noGrp="1"/>
          </p:cNvSpPr>
          <p:nvPr>
            <p:ph idx="1"/>
          </p:nvPr>
        </p:nvSpPr>
        <p:spPr>
          <a:xfrm>
            <a:off x="457200" y="2000240"/>
            <a:ext cx="8229600" cy="4597112"/>
          </a:xfrm>
        </p:spPr>
        <p:txBody>
          <a:bodyPr>
            <a:normAutofit fontScale="85000" lnSpcReduction="20000"/>
          </a:bodyPr>
          <a:lstStyle/>
          <a:p>
            <a:endParaRPr lang="en-US" dirty="0"/>
          </a:p>
          <a:p>
            <a:pPr marL="0" indent="0">
              <a:buNone/>
            </a:pPr>
            <a:r>
              <a:rPr lang="en-US" sz="2400" u="sng" dirty="0"/>
              <a:t>Product functionality:</a:t>
            </a:r>
            <a:endParaRPr lang="en-IN" sz="2400" dirty="0"/>
          </a:p>
          <a:p>
            <a:pPr marL="0" indent="0">
              <a:buNone/>
            </a:pPr>
            <a:r>
              <a:rPr lang="en-US" sz="2400" dirty="0"/>
              <a:t>Online Home Services provides the features for admin and customer. It includes several functionalities describes as below:</a:t>
            </a:r>
            <a:endParaRPr lang="en-IN" sz="2400" dirty="0"/>
          </a:p>
          <a:p>
            <a:r>
              <a:rPr lang="en-US" sz="2400" u="sng" dirty="0"/>
              <a:t>Service Management</a:t>
            </a:r>
            <a:r>
              <a:rPr lang="en-US" sz="2400" i="1" u="sng" dirty="0"/>
              <a:t>:</a:t>
            </a:r>
            <a:endParaRPr lang="en-IN" sz="2400" dirty="0"/>
          </a:p>
          <a:p>
            <a:pPr marL="0" indent="0">
              <a:buNone/>
            </a:pPr>
            <a:r>
              <a:rPr lang="en-US" sz="2400" dirty="0"/>
              <a:t>It provides facility to add, update, delete and view the services. Admin can view their details  also update it if that particular services are pending or completed.</a:t>
            </a:r>
            <a:endParaRPr lang="en-IN" sz="2400" dirty="0"/>
          </a:p>
          <a:p>
            <a:r>
              <a:rPr lang="en-US" sz="2400" u="sng" dirty="0"/>
              <a:t>Employee Management:</a:t>
            </a:r>
            <a:endParaRPr lang="en-IN" sz="2400" dirty="0"/>
          </a:p>
          <a:p>
            <a:pPr marL="0" indent="0">
              <a:buNone/>
            </a:pPr>
            <a:r>
              <a:rPr lang="en-US" sz="2400" dirty="0"/>
              <a:t>The admin can add, update, delete and view the employee and there status.</a:t>
            </a:r>
            <a:endParaRPr lang="en-IN" sz="2400" dirty="0"/>
          </a:p>
          <a:p>
            <a:r>
              <a:rPr lang="en-US" sz="2400" u="sng" dirty="0"/>
              <a:t>Service Order:</a:t>
            </a:r>
            <a:endParaRPr lang="en-IN" sz="2400" dirty="0"/>
          </a:p>
          <a:p>
            <a:pPr marL="0" indent="0">
              <a:buNone/>
            </a:pPr>
            <a:r>
              <a:rPr lang="en-US" sz="2400" dirty="0"/>
              <a:t>Customer can place the service order on the basis of their requirement, view status of service order.</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2170" y="116632"/>
            <a:ext cx="7429499" cy="1296144"/>
          </a:xfrm>
        </p:spPr>
        <p:txBody>
          <a:bodyPr/>
          <a:lstStyle/>
          <a:p>
            <a:r>
              <a:rPr lang="en-US" b="1" dirty="0">
                <a:solidFill>
                  <a:schemeClr val="accent4">
                    <a:lumMod val="75000"/>
                  </a:schemeClr>
                </a:solidFill>
              </a:rPr>
              <a:t>WEB PAGES</a:t>
            </a:r>
          </a:p>
        </p:txBody>
      </p:sp>
      <p:sp>
        <p:nvSpPr>
          <p:cNvPr id="3" name="Content Placeholder 2"/>
          <p:cNvSpPr>
            <a:spLocks noGrp="1"/>
          </p:cNvSpPr>
          <p:nvPr>
            <p:ph idx="1"/>
          </p:nvPr>
        </p:nvSpPr>
        <p:spPr>
          <a:xfrm>
            <a:off x="752170" y="1412776"/>
            <a:ext cx="7429499" cy="4968552"/>
          </a:xfrm>
        </p:spPr>
        <p:txBody>
          <a:bodyPr>
            <a:normAutofit/>
          </a:bodyPr>
          <a:lstStyle/>
          <a:p>
            <a:r>
              <a:rPr lang="en-US" sz="1300" dirty="0">
                <a:latin typeface="Times New Roman" panose="02020603050405020304" pitchFamily="18" charset="0"/>
                <a:cs typeface="Times New Roman" panose="02020603050405020304" pitchFamily="18" charset="0"/>
              </a:rPr>
              <a:t>Home Page</a:t>
            </a:r>
          </a:p>
          <a:p>
            <a:r>
              <a:rPr lang="en-US" sz="1300" dirty="0">
                <a:latin typeface="Times New Roman" panose="02020603050405020304" pitchFamily="18" charset="0"/>
                <a:cs typeface="Times New Roman" panose="02020603050405020304" pitchFamily="18" charset="0"/>
              </a:rPr>
              <a:t>Login Page</a:t>
            </a:r>
          </a:p>
          <a:p>
            <a:r>
              <a:rPr lang="en-US" sz="1300" dirty="0">
                <a:latin typeface="Times New Roman" panose="02020603050405020304" pitchFamily="18" charset="0"/>
                <a:cs typeface="Times New Roman" panose="02020603050405020304" pitchFamily="18" charset="0"/>
              </a:rPr>
              <a:t>Register </a:t>
            </a:r>
            <a:r>
              <a:rPr lang="en-US" sz="1300" dirty="0" smtClean="0">
                <a:latin typeface="Times New Roman" panose="02020603050405020304" pitchFamily="18" charset="0"/>
                <a:cs typeface="Times New Roman" panose="02020603050405020304" pitchFamily="18" charset="0"/>
              </a:rPr>
              <a:t>Page</a:t>
            </a:r>
          </a:p>
          <a:p>
            <a:pPr marL="342900" lvl="1" indent="-342900"/>
            <a:r>
              <a:rPr lang="en-US" sz="1300" dirty="0">
                <a:latin typeface="Times New Roman" panose="02020603050405020304" pitchFamily="18" charset="0"/>
                <a:cs typeface="Times New Roman" panose="02020603050405020304" pitchFamily="18" charset="0"/>
              </a:rPr>
              <a:t>About and Contact us </a:t>
            </a:r>
            <a:r>
              <a:rPr lang="en-US" sz="1300" dirty="0" smtClean="0">
                <a:latin typeface="Times New Roman" panose="02020603050405020304" pitchFamily="18" charset="0"/>
                <a:cs typeface="Times New Roman" panose="02020603050405020304" pitchFamily="18" charset="0"/>
              </a:rPr>
              <a:t>Page</a:t>
            </a:r>
          </a:p>
          <a:p>
            <a:pPr marL="342900" lvl="1" indent="-342900"/>
            <a:r>
              <a:rPr lang="en-US" sz="1300" dirty="0" smtClean="0">
                <a:latin typeface="Times New Roman" panose="02020603050405020304" pitchFamily="18" charset="0"/>
                <a:cs typeface="Times New Roman" panose="02020603050405020304" pitchFamily="18" charset="0"/>
              </a:rPr>
              <a:t>Feedback Page</a:t>
            </a:r>
            <a:endParaRPr lang="en-US" sz="1300" dirty="0">
              <a:latin typeface="Times New Roman" panose="02020603050405020304" pitchFamily="18" charset="0"/>
              <a:cs typeface="Times New Roman" panose="02020603050405020304" pitchFamily="18" charset="0"/>
            </a:endParaRPr>
          </a:p>
          <a:p>
            <a:r>
              <a:rPr lang="en-US" sz="1300" b="1" dirty="0">
                <a:latin typeface="Times New Roman" panose="02020603050405020304" pitchFamily="18" charset="0"/>
                <a:cs typeface="Times New Roman" panose="02020603050405020304" pitchFamily="18" charset="0"/>
              </a:rPr>
              <a:t>Customer Page</a:t>
            </a:r>
          </a:p>
          <a:p>
            <a:pPr lvl="1">
              <a:buFont typeface="Arial" pitchFamily="34" charset="0"/>
              <a:buChar char="•"/>
            </a:pPr>
            <a:r>
              <a:rPr lang="en-US" sz="1300" dirty="0" smtClean="0">
                <a:latin typeface="Times New Roman" panose="02020603050405020304" pitchFamily="18" charset="0"/>
                <a:cs typeface="Times New Roman" panose="02020603050405020304" pitchFamily="18" charset="0"/>
              </a:rPr>
              <a:t>Order  </a:t>
            </a:r>
            <a:r>
              <a:rPr lang="en-US" sz="1300" dirty="0">
                <a:latin typeface="Times New Roman" panose="02020603050405020304" pitchFamily="18" charset="0"/>
                <a:cs typeface="Times New Roman" panose="02020603050405020304" pitchFamily="18" charset="0"/>
              </a:rPr>
              <a:t>Page</a:t>
            </a:r>
          </a:p>
          <a:p>
            <a:pPr lvl="1">
              <a:buFont typeface="Arial" pitchFamily="34" charset="0"/>
              <a:buChar char="•"/>
            </a:pPr>
            <a:r>
              <a:rPr lang="en-US" sz="1300" dirty="0">
                <a:latin typeface="Times New Roman" panose="02020603050405020304" pitchFamily="18" charset="0"/>
                <a:cs typeface="Times New Roman" panose="02020603050405020304" pitchFamily="18" charset="0"/>
              </a:rPr>
              <a:t>Profile Page</a:t>
            </a:r>
          </a:p>
          <a:p>
            <a:r>
              <a:rPr lang="en-US" sz="1300" b="1" dirty="0" smtClean="0">
                <a:latin typeface="Times New Roman" panose="02020603050405020304" pitchFamily="18" charset="0"/>
                <a:cs typeface="Times New Roman" panose="02020603050405020304" pitchFamily="18" charset="0"/>
              </a:rPr>
              <a:t>Admin </a:t>
            </a:r>
            <a:r>
              <a:rPr lang="en-US" sz="1300" b="1" dirty="0">
                <a:latin typeface="Times New Roman" panose="02020603050405020304" pitchFamily="18" charset="0"/>
                <a:cs typeface="Times New Roman" panose="02020603050405020304" pitchFamily="18" charset="0"/>
              </a:rPr>
              <a:t>Page</a:t>
            </a:r>
          </a:p>
          <a:p>
            <a:pPr lvl="1"/>
            <a:r>
              <a:rPr lang="en-US" sz="1300" dirty="0">
                <a:latin typeface="Times New Roman" panose="02020603050405020304" pitchFamily="18" charset="0"/>
                <a:cs typeface="Times New Roman" panose="02020603050405020304" pitchFamily="18" charset="0"/>
              </a:rPr>
              <a:t>Manage </a:t>
            </a:r>
            <a:r>
              <a:rPr lang="en-US" sz="1300" dirty="0" smtClean="0">
                <a:latin typeface="Times New Roman" panose="02020603050405020304" pitchFamily="18" charset="0"/>
                <a:cs typeface="Times New Roman" panose="02020603050405020304" pitchFamily="18" charset="0"/>
              </a:rPr>
              <a:t>Services</a:t>
            </a:r>
            <a:endParaRPr lang="en-US" sz="1300" dirty="0">
              <a:latin typeface="Times New Roman" panose="02020603050405020304" pitchFamily="18" charset="0"/>
              <a:cs typeface="Times New Roman" panose="02020603050405020304" pitchFamily="18" charset="0"/>
            </a:endParaRPr>
          </a:p>
          <a:p>
            <a:pPr lvl="1"/>
            <a:r>
              <a:rPr lang="en-US" sz="1300" dirty="0" smtClean="0">
                <a:latin typeface="Times New Roman" panose="02020603050405020304" pitchFamily="18" charset="0"/>
                <a:cs typeface="Times New Roman" panose="02020603050405020304" pitchFamily="18" charset="0"/>
              </a:rPr>
              <a:t>Manage Employee</a:t>
            </a:r>
            <a:endParaRPr lang="en-US" sz="1300" dirty="0">
              <a:latin typeface="Times New Roman" panose="02020603050405020304" pitchFamily="18" charset="0"/>
              <a:cs typeface="Times New Roman" panose="02020603050405020304" pitchFamily="18" charset="0"/>
            </a:endParaRPr>
          </a:p>
          <a:p>
            <a:pPr lvl="1"/>
            <a:r>
              <a:rPr lang="en-US" sz="1300" dirty="0">
                <a:latin typeface="Times New Roman" panose="02020603050405020304" pitchFamily="18" charset="0"/>
                <a:cs typeface="Times New Roman" panose="02020603050405020304" pitchFamily="18" charset="0"/>
              </a:rPr>
              <a:t>View </a:t>
            </a:r>
            <a:r>
              <a:rPr lang="en-US" sz="1300" dirty="0" smtClean="0">
                <a:latin typeface="Times New Roman" panose="02020603050405020304" pitchFamily="18" charset="0"/>
                <a:cs typeface="Times New Roman" panose="02020603050405020304" pitchFamily="18" charset="0"/>
              </a:rPr>
              <a:t>&amp; Manage Orders</a:t>
            </a:r>
          </a:p>
          <a:p>
            <a:pPr lvl="1"/>
            <a:r>
              <a:rPr lang="en-US" sz="1300" dirty="0" smtClean="0">
                <a:latin typeface="Times New Roman" panose="02020603050405020304" pitchFamily="18" charset="0"/>
                <a:cs typeface="Times New Roman" panose="02020603050405020304" pitchFamily="18" charset="0"/>
              </a:rPr>
              <a:t>View Feedback</a:t>
            </a:r>
            <a:endParaRPr lang="en-US" sz="1300" dirty="0">
              <a:latin typeface="Times New Roman" panose="02020603050405020304" pitchFamily="18" charset="0"/>
              <a:cs typeface="Times New Roman" panose="02020603050405020304" pitchFamily="18" charset="0"/>
            </a:endParaRPr>
          </a:p>
          <a:p>
            <a:pPr marL="457200" lvl="1" indent="0">
              <a:buNone/>
            </a:pPr>
            <a:endParaRPr lang="en-US" dirty="0"/>
          </a:p>
          <a:p>
            <a:endParaRPr lang="en-US" dirty="0"/>
          </a:p>
          <a:p>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Origin">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1073</TotalTime>
  <Words>716</Words>
  <Application>Microsoft Office PowerPoint</Application>
  <PresentationFormat>On-screen Show (4:3)</PresentationFormat>
  <Paragraphs>121</Paragraphs>
  <Slides>35</Slides>
  <Notes>0</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Facet</vt:lpstr>
      <vt:lpstr>   ONLINE HOME SERVICES</vt:lpstr>
      <vt:lpstr>INTRODUCTION</vt:lpstr>
      <vt:lpstr>MODULES</vt:lpstr>
      <vt:lpstr>MODULES ….</vt:lpstr>
      <vt:lpstr>MODULES ……</vt:lpstr>
      <vt:lpstr>Scope &amp; Purpose</vt:lpstr>
      <vt:lpstr>PowerPoint Presentation</vt:lpstr>
      <vt:lpstr>PROPOSED SYSTEM</vt:lpstr>
      <vt:lpstr>WEB PAGES</vt:lpstr>
      <vt:lpstr>PowerPoint Presentation</vt:lpstr>
      <vt:lpstr>Flow DIAGRAM</vt:lpstr>
      <vt:lpstr>USE CASE DIAGRAM</vt:lpstr>
      <vt:lpstr>Data Flow Diagram</vt:lpstr>
      <vt:lpstr>E-R DIAGRAM</vt:lpstr>
      <vt:lpstr>1. Home page </vt:lpstr>
      <vt:lpstr>2. Home Page</vt:lpstr>
      <vt:lpstr>3. Registration Page </vt:lpstr>
      <vt:lpstr>Customer Registration Email confirmation</vt:lpstr>
      <vt:lpstr>5. Customer Login </vt:lpstr>
      <vt:lpstr>7. Available Services</vt:lpstr>
      <vt:lpstr>8. Book Service</vt:lpstr>
      <vt:lpstr>9. Customer orders and confirmation email</vt:lpstr>
      <vt:lpstr>10. Customer Profile</vt:lpstr>
      <vt:lpstr>11. Upcoming Services</vt:lpstr>
      <vt:lpstr>12. Admin Home Page</vt:lpstr>
      <vt:lpstr>13. Employee</vt:lpstr>
      <vt:lpstr>14. Add Employee</vt:lpstr>
      <vt:lpstr>15. Service List</vt:lpstr>
      <vt:lpstr>15. Pending Services</vt:lpstr>
      <vt:lpstr>16. Contact Us</vt:lpstr>
      <vt:lpstr>SPECIFICATIONS</vt:lpstr>
      <vt:lpstr>FUTURE SCOPE</vt:lpstr>
      <vt:lpstr>CONCLUSION</vt:lpstr>
      <vt:lpstr>REFERENCES</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MODULES</dc:title>
  <dc:creator>Lenovo</dc:creator>
  <cp:lastModifiedBy>Barwade</cp:lastModifiedBy>
  <cp:revision>89</cp:revision>
  <dcterms:created xsi:type="dcterms:W3CDTF">2022-04-08T16:05:16Z</dcterms:created>
  <dcterms:modified xsi:type="dcterms:W3CDTF">2022-09-27T10:26:01Z</dcterms:modified>
</cp:coreProperties>
</file>

<file path=docProps/thumbnail.jpeg>
</file>